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5" r:id="rId3"/>
    <p:sldId id="258" r:id="rId4"/>
    <p:sldId id="280" r:id="rId5"/>
    <p:sldId id="259" r:id="rId6"/>
    <p:sldId id="269" r:id="rId7"/>
    <p:sldId id="281" r:id="rId8"/>
    <p:sldId id="257" r:id="rId9"/>
    <p:sldId id="270" r:id="rId10"/>
    <p:sldId id="260" r:id="rId11"/>
    <p:sldId id="271" r:id="rId12"/>
    <p:sldId id="289" r:id="rId13"/>
    <p:sldId id="286" r:id="rId14"/>
    <p:sldId id="283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84" r:id="rId23"/>
    <p:sldId id="267" r:id="rId24"/>
    <p:sldId id="279" r:id="rId25"/>
    <p:sldId id="263" r:id="rId26"/>
    <p:sldId id="285" r:id="rId27"/>
    <p:sldId id="288" r:id="rId28"/>
    <p:sldId id="282" r:id="rId29"/>
    <p:sldId id="287" r:id="rId30"/>
    <p:sldId id="262" r:id="rId31"/>
    <p:sldId id="26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9D9D9"/>
    <a:srgbClr val="F67878"/>
    <a:srgbClr val="A3D3BC"/>
    <a:srgbClr val="A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88741" autoAdjust="0"/>
  </p:normalViewPr>
  <p:slideViewPr>
    <p:cSldViewPr snapToGrid="0">
      <p:cViewPr>
        <p:scale>
          <a:sx n="98" d="100"/>
          <a:sy n="98" d="100"/>
        </p:scale>
        <p:origin x="5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482DF-42DC-46D6-9044-203727437945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6BCD2-0301-4947-90A7-F22DBF450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99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it important?</a:t>
            </a:r>
          </a:p>
          <a:p>
            <a:pPr lvl="1"/>
            <a:r>
              <a:rPr lang="en-US" dirty="0"/>
              <a:t>Free up the GPU for other tasks</a:t>
            </a:r>
          </a:p>
          <a:p>
            <a:pPr lvl="1"/>
            <a:r>
              <a:rPr lang="en-US" dirty="0"/>
              <a:t>Accurate renderings / images</a:t>
            </a:r>
          </a:p>
          <a:p>
            <a:r>
              <a:rPr lang="en-US" dirty="0"/>
              <a:t>Why is it hard?</a:t>
            </a:r>
          </a:p>
          <a:p>
            <a:pPr lvl="1"/>
            <a:r>
              <a:rPr lang="en-US" dirty="0"/>
              <a:t>Ray tracing is computationally expensive / time consuming</a:t>
            </a:r>
          </a:p>
          <a:p>
            <a:pPr lvl="1"/>
            <a:r>
              <a:rPr lang="en-US" dirty="0"/>
              <a:t>Similar techniques for similar effect</a:t>
            </a:r>
          </a:p>
          <a:p>
            <a:r>
              <a:rPr lang="en-US" dirty="0"/>
              <a:t>Who are the stakeholders?</a:t>
            </a:r>
          </a:p>
          <a:p>
            <a:pPr lvl="1"/>
            <a:r>
              <a:rPr lang="en-US" dirty="0"/>
              <a:t>People who want high uptime on their GPU usage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4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!= Height in the tree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46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80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Computation is exponentially more costly as depth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dynamic variable naming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49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current drawback is output to text file and manually moving code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73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Testbench contains main() method and header file contains prototype for the top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80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just one part of Material, Sphere, and Light were also updated. Comments indicate where the old code was replaced. Also updated the constructor to take in 3 arguments instead of 1 Vec3f but not commented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90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structs used Vec3f as the data type for some of their attributes Needed a way to perform operations with locally defined Vec3fs and our 3 float values</a:t>
            </a:r>
          </a:p>
          <a:p>
            <a:r>
              <a:rPr lang="en-US" dirty="0"/>
              <a:t>ALSO, mention double pointers are a problem because they cannot be implemented with a stack memory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42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BIND_OP (variable, op, latency) = a specific variable is mapped to a specific operation on specific device resource for implementation and should take around latency many cycles</a:t>
            </a:r>
          </a:p>
          <a:p>
            <a:r>
              <a:rPr lang="en-US" dirty="0"/>
              <a:t>INLINE OFF = decreases area because inlining functions cannot be shared or reused</a:t>
            </a:r>
          </a:p>
          <a:p>
            <a:r>
              <a:rPr lang="en-US" dirty="0"/>
              <a:t>FUNCTION_INSTANTIATE (variable) = maintains function location and can perform targeted local optimizations thus improving latency and throughput</a:t>
            </a:r>
          </a:p>
          <a:p>
            <a:r>
              <a:rPr lang="en-US" dirty="0"/>
              <a:t>PIPELINE (II) = </a:t>
            </a:r>
          </a:p>
          <a:p>
            <a:r>
              <a:rPr lang="en-US" dirty="0"/>
              <a:t>LOOP_FLATTEN = allow nested loops to be flattened into a single loop with improved 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728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Divided image in half in both dimensions (instead of 1024*768*3)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38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target hardware: </a:t>
            </a:r>
            <a:r>
              <a:rPr lang="en-US" dirty="0" err="1"/>
              <a:t>Pynq</a:t>
            </a:r>
            <a:r>
              <a:rPr lang="en-US" dirty="0"/>
              <a:t> Z2 xc7z020clg400</a:t>
            </a:r>
            <a:endParaRPr lang="en-US" b="1" dirty="0"/>
          </a:p>
          <a:p>
            <a:r>
              <a:rPr lang="en-US" b="1" dirty="0"/>
              <a:t>FPGA</a:t>
            </a:r>
            <a:r>
              <a:rPr lang="en-US" dirty="0"/>
              <a:t>  is an integrated circuit (</a:t>
            </a:r>
            <a:r>
              <a:rPr lang="en-US" b="1" dirty="0"/>
              <a:t>IC</a:t>
            </a:r>
            <a:r>
              <a:rPr lang="en-US" dirty="0"/>
              <a:t>) composed of configurable logic blocks (</a:t>
            </a:r>
            <a:r>
              <a:rPr lang="en-US" b="1" dirty="0"/>
              <a:t>CLB</a:t>
            </a:r>
            <a:r>
              <a:rPr lang="en-US" dirty="0"/>
              <a:t>s).</a:t>
            </a:r>
          </a:p>
          <a:p>
            <a:r>
              <a:rPr lang="en-US" dirty="0"/>
              <a:t>“Field programmable” describes the FPGA’s versatility and not being hardwired like as other ICs. [2]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29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Box in red shows pins in specified location I found using </a:t>
            </a:r>
            <a:r>
              <a:rPr lang="en-US" dirty="0" err="1"/>
              <a:t>Vivado</a:t>
            </a:r>
            <a:r>
              <a:rPr lang="en-US" dirty="0"/>
              <a:t> (so, only look at bank 13 pins to set logical ports to)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First time in </a:t>
            </a:r>
            <a:r>
              <a:rPr lang="en-US" sz="1200" dirty="0" err="1"/>
              <a:t>Vivado</a:t>
            </a:r>
            <a:r>
              <a:rPr lang="en-US" sz="1200" dirty="0"/>
              <a:t>, no location and no value for logical ports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Also needed to update period to increase slack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63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 device here kills </a:t>
            </a:r>
            <a:r>
              <a:rPr lang="en-US" dirty="0" err="1"/>
              <a:t>jupyter</a:t>
            </a:r>
            <a:r>
              <a:rPr lang="en-US" dirty="0"/>
              <a:t> and does not work. Actual method all through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7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“Update for real time” = basically a video turning around a scene (cite Sokolov has done it already)</a:t>
            </a:r>
          </a:p>
          <a:p>
            <a:r>
              <a:rPr lang="en-US" dirty="0"/>
              <a:t>“Automate” = create </a:t>
            </a:r>
            <a:r>
              <a:rPr lang="en-US" dirty="0" err="1"/>
              <a:t>makefile</a:t>
            </a:r>
            <a:r>
              <a:rPr lang="en-US" dirty="0"/>
              <a:t> to run </a:t>
            </a:r>
            <a:r>
              <a:rPr lang="en-US" dirty="0" err="1"/>
              <a:t>unrecusivefy</a:t>
            </a:r>
            <a:r>
              <a:rPr lang="en-US" dirty="0"/>
              <a:t> and have it get plugged in to cast ray programmatically instead of copy-paste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1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Flops = logical state machine that holds a value (0 or 1) in a latch until the next rising clock edge</a:t>
            </a:r>
          </a:p>
          <a:p>
            <a:r>
              <a:rPr lang="en-US" dirty="0"/>
              <a:t>LUT = Implementation method of logic gates (AND, OR, NOR, XOR, etc.)</a:t>
            </a:r>
          </a:p>
          <a:p>
            <a:r>
              <a:rPr lang="en-US" dirty="0"/>
              <a:t>LUTs are majority of the CLB</a:t>
            </a:r>
          </a:p>
          <a:p>
            <a:r>
              <a:rPr lang="en-US" dirty="0"/>
              <a:t>Mult and DSP = prebuilt hardware multipliers that are often used in digital signal processing algorithms</a:t>
            </a:r>
          </a:p>
          <a:p>
            <a:r>
              <a:rPr lang="en-US" dirty="0"/>
              <a:t>BRAM = User defined RAM in CLBs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07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Converts high language level code into a fully timed implementation.</a:t>
            </a:r>
            <a:endParaRPr lang="en-US" dirty="0"/>
          </a:p>
          <a:p>
            <a:r>
              <a:rPr lang="en-US" dirty="0"/>
              <a:t>The high-level synthesis process: </a:t>
            </a:r>
          </a:p>
          <a:p>
            <a:pPr marL="342900" indent="-342900">
              <a:buAutoNum type="arabicPeriod"/>
            </a:pPr>
            <a:r>
              <a:rPr lang="en-US" dirty="0"/>
              <a:t>compiles specification, </a:t>
            </a:r>
          </a:p>
          <a:p>
            <a:pPr marL="342900" indent="-342900">
              <a:buAutoNum type="arabicPeriod"/>
            </a:pPr>
            <a:r>
              <a:rPr lang="en-US" dirty="0"/>
              <a:t>allocates hardware resources (functional units, storage components, buses, and so on), </a:t>
            </a:r>
          </a:p>
          <a:p>
            <a:pPr marL="342900" indent="-342900">
              <a:buAutoNum type="arabicPeriod"/>
            </a:pPr>
            <a:r>
              <a:rPr lang="en-US" dirty="0"/>
              <a:t>schedules operations to cycles, </a:t>
            </a:r>
          </a:p>
          <a:p>
            <a:pPr marL="342900" indent="-342900">
              <a:buAutoNum type="arabicPeriod"/>
            </a:pPr>
            <a:r>
              <a:rPr lang="en-US" dirty="0"/>
              <a:t>binds operations to functional units, </a:t>
            </a:r>
          </a:p>
          <a:p>
            <a:pPr marL="342900" indent="-342900">
              <a:buAutoNum type="arabicPeriod"/>
            </a:pPr>
            <a:r>
              <a:rPr lang="en-US" dirty="0"/>
              <a:t>binds variables to storage, </a:t>
            </a:r>
          </a:p>
          <a:p>
            <a:pPr marL="342900" indent="-342900">
              <a:buAutoNum type="arabicPeriod"/>
            </a:pPr>
            <a:r>
              <a:rPr lang="en-US" dirty="0"/>
              <a:t>binds transfers to buses, and </a:t>
            </a:r>
          </a:p>
          <a:p>
            <a:pPr marL="342900" indent="-342900">
              <a:buAutoNum type="arabicPeriod"/>
            </a:pPr>
            <a:r>
              <a:rPr lang="en-US" dirty="0"/>
              <a:t>generates RTL architecture. [1]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34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Vitis</a:t>
            </a:r>
            <a:r>
              <a:rPr lang="en-US" dirty="0"/>
              <a:t> is an HLS tool from AMD to </a:t>
            </a:r>
            <a:r>
              <a:rPr lang="en-US" b="1" dirty="0"/>
              <a:t>generate HDL</a:t>
            </a:r>
          </a:p>
          <a:p>
            <a:r>
              <a:rPr lang="en-US" dirty="0"/>
              <a:t>Can export a solution to </a:t>
            </a:r>
            <a:r>
              <a:rPr lang="en-US" dirty="0" err="1"/>
              <a:t>Vivado</a:t>
            </a:r>
            <a:r>
              <a:rPr lang="en-US" dirty="0"/>
              <a:t> in Verilog or VHDL</a:t>
            </a:r>
          </a:p>
          <a:p>
            <a:r>
              <a:rPr lang="en-US" b="1" dirty="0" err="1"/>
              <a:t>Vivado</a:t>
            </a:r>
            <a:r>
              <a:rPr lang="en-US" dirty="0"/>
              <a:t> is an HLS tool from AMD to </a:t>
            </a:r>
            <a:r>
              <a:rPr lang="en-US" b="1" dirty="0"/>
              <a:t>generate a bitstream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1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Rasterization has a scene (collection of pixels) and then lays objects on top and takes whatever value is closest to the camera. More efficient, less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9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C++ Optimizations include:</a:t>
            </a:r>
          </a:p>
          <a:p>
            <a:r>
              <a:rPr lang="en-US" dirty="0"/>
              <a:t>Remove recursion because on board memory implemented as a stack</a:t>
            </a:r>
          </a:p>
          <a:p>
            <a:r>
              <a:rPr lang="en-US" dirty="0"/>
              <a:t>Remove recursion</a:t>
            </a:r>
          </a:p>
          <a:p>
            <a:r>
              <a:rPr lang="en-US" dirty="0"/>
              <a:t>Create recursive “straight line” solution</a:t>
            </a:r>
          </a:p>
          <a:p>
            <a:r>
              <a:rPr lang="en-US" dirty="0"/>
              <a:t>Reconfigure for hardware</a:t>
            </a:r>
          </a:p>
          <a:p>
            <a:pPr lvl="1"/>
            <a:r>
              <a:rPr lang="en-US" dirty="0"/>
              <a:t>Rewrite code</a:t>
            </a:r>
          </a:p>
          <a:p>
            <a:pPr lvl="2"/>
            <a:r>
              <a:rPr lang="en-US" dirty="0"/>
              <a:t>Macros</a:t>
            </a:r>
          </a:p>
          <a:p>
            <a:pPr lvl="2"/>
            <a:r>
              <a:rPr lang="en-US" dirty="0"/>
              <a:t>Updated function prototypes (parameters)</a:t>
            </a:r>
          </a:p>
          <a:p>
            <a:pPr lvl="1"/>
            <a:r>
              <a:rPr lang="en-US" dirty="0"/>
              <a:t>Include pragmas</a:t>
            </a:r>
          </a:p>
          <a:p>
            <a:r>
              <a:rPr lang="en-US" dirty="0"/>
              <a:t>Use tools to generate hardware code</a:t>
            </a:r>
          </a:p>
          <a:p>
            <a:r>
              <a:rPr lang="en-US" dirty="0"/>
              <a:t>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80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Goes from camera to 2d scene to the blue sphere. At depth 0, once we bounce off blue sphere, it hits base case.</a:t>
            </a:r>
          </a:p>
          <a:p>
            <a:r>
              <a:rPr lang="en-US" dirty="0"/>
              <a:t>When depth = 1, the ray bounces from the blue sphere to the red sphere. That then returns it value to the blue sphere and the blue sphere then returns its’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79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by changing depth parameter in base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6BCD2-0301-4947-90A7-F22DBF450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60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4D42E-F34D-3D42-CC59-B2A5930D26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85713-6C2D-06F8-6B87-B2AD2F25D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22E75-292F-4D5D-54AD-1BAE9B27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4CE7E-C9C7-793F-AE40-5BCE4EC9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8A105-44C6-9669-10EA-062C9BD94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28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94BE-E3B3-2FCD-347A-D944C97C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CF4EC-506B-0FE2-E5ED-F704F6CD9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581B8-2461-8A89-F2F7-44B77CC72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3C848-E170-833F-5088-355C12C35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4E9B-0ADC-FDA6-8BB6-9A6960CD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DF248-022E-7E1C-4046-24CB588BF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FDE7D-C7FE-5B30-3235-C8B612DCE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21FF4-1BB2-9E7A-A2D6-3B74B3058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3AA75-F09D-722D-BA25-CA02706FA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7936F-684C-231E-68B1-B66289B3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0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B90F5-776A-504E-BDAA-6364E5CC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C8986-9BD8-4C2C-F05E-DFCBBE422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225AD-C3EE-A267-A731-FCC07175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3CF3-5C54-72BE-BEA2-8A698653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D88BB-D06B-123A-01E0-657E7BED1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2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B869-B05E-C5A8-253A-7BFDD034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531DC-FAC6-4BBA-51E1-BA49828F4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C3D4-40C5-7F5B-C134-8F061601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430D0-301C-009E-A92D-BA446E46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233D8-A16E-172B-E780-FB701C57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78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CB92-00D7-CCEA-5074-0129AF12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D257A-5116-30C3-DD33-13710A3F9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B3CD64-D73E-7420-03B9-0D808F801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6967D-0E88-115E-0D5C-D0A5856B8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DD909-37D9-1040-191F-AA1DA28E6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95B12-ED92-2E3D-FF02-38092922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7930-323A-DE90-DD05-3FF23461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01F64-1237-732E-942B-31DAE4EA7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6CC50-ED01-1312-78A7-E3ACB780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68D3D-E191-CAD9-0ED8-38744090DF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B857F-38D1-887F-9E4D-964A99196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51D70-5DD2-8FE6-8B8E-57FB9D78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AD650-552F-2EDA-9104-33250961D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FBAC97-CF65-77FF-F043-EDC35D46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9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BB254-7F19-02E5-201C-8C735C68B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0BC57-5C99-B462-9052-E3C3A730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E984D-AD9C-B370-496D-4FD7DB0BE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C5AEE-70FB-F92C-A1B5-E63E1B22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15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A7894-3BA5-F562-329B-2FAC1C0D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F4EE1-0E05-79BB-C669-19E14836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9B951-60B9-B0A5-AF33-B4ECE447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D89B-40E7-AC67-A72F-B12C4F5B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03D8B-C087-B53A-2690-7EEF6C93E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5D0FE-EC6B-3FF7-9311-72E2D010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AABE0-AAB1-124A-35DA-A594741D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A3B3C-076C-FF61-E1CE-0C0976C7B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E3070-2B47-5827-BE8A-BB132CA98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4C426-5ACF-C7CB-B2EE-38878E9E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661A7D-2898-75A3-8497-C0417B7C8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90AFA3-D4C8-FFCE-5CEB-0F598EBD3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F79A8-6B7A-FFFD-BFEC-7BF3A40A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C7CC7-238D-03C7-7FE4-2F321BE8C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85ECC-B803-F7CD-844C-0A36FA0A1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0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8DDE2C-53F0-A0CE-ACBB-B945340B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5BC2D3-EC98-5169-A07E-5B1C0053F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22A22-123F-0C00-76DA-704DCF0B61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72AD13-1EC0-4E4F-8FCA-39C414121809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D16D3-062E-F765-5DCA-CF849267C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F9112-6687-FF1F-41DE-B0AE68A6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3CEE89-5A61-4F02-BEB1-BD8BD3581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7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en/shop/electronic-test-instrumentation/add-ons-for-electronic-test-and-instrumentation/what-is-labview-fpga-module/fpga-fundamentals.html" TargetMode="External"/><Relationship Id="rId2" Type="http://schemas.openxmlformats.org/officeDocument/2006/relationships/hyperlink" Target="https://www.freeiconspng.com/img/2838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ynCxnR1i0QY&amp;list=PL5B692fm6--sgm8Uiava0IIvUojjFOCSR&amp;index=2" TargetMode="External"/><Relationship Id="rId4" Type="http://schemas.openxmlformats.org/officeDocument/2006/relationships/hyperlink" Target="https://developer.nvidia.com/discover/ray-trac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4602E-B96E-7E99-7CE8-2E98EF98FC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Relieving the GPU: Creating a Hardware-Based Ray Tracer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9CC4A-6325-D3E8-848E-067CD59CDB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Aiden Smoot</a:t>
            </a:r>
          </a:p>
        </p:txBody>
      </p:sp>
    </p:spTree>
    <p:extLst>
      <p:ext uri="{BB962C8B-B14F-4D97-AF65-F5344CB8AC3E}">
        <p14:creationId xmlns:p14="http://schemas.microsoft.com/office/powerpoint/2010/main" val="3159739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E10B-30A8-DA5B-A5EA-C2099207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Plan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CFBD24-B1B2-9A25-33AC-2AC4E842E7C7}"/>
              </a:ext>
            </a:extLst>
          </p:cNvPr>
          <p:cNvSpPr txBox="1"/>
          <p:nvPr/>
        </p:nvSpPr>
        <p:spPr>
          <a:xfrm>
            <a:off x="3934120" y="6251949"/>
            <a:ext cx="395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1: Develop through the Pipeline</a:t>
            </a: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0BF29B0F-5581-2E67-AA51-91B29C8CC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868109"/>
              </p:ext>
            </p:extLst>
          </p:nvPr>
        </p:nvGraphicFramePr>
        <p:xfrm>
          <a:off x="3048000" y="2626289"/>
          <a:ext cx="6096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96317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922258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52689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Remove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364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Recursion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96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Pragmas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43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Hardware 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635115"/>
                  </a:ext>
                </a:extLst>
              </a:tr>
            </a:tbl>
          </a:graphicData>
        </a:graphic>
      </p:graphicFrame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200A4647-267E-772D-C2E1-B950CED6F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8307" y="3044757"/>
            <a:ext cx="316149" cy="316149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C8C9806F-9412-666E-6875-43E9A3E06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073" y="3360906"/>
            <a:ext cx="316149" cy="316149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093B5C31-8256-72C9-AD3F-3A4B59A60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073" y="3733098"/>
            <a:ext cx="316149" cy="316149"/>
          </a:xfrm>
          <a:prstGeom prst="rect">
            <a:avLst/>
          </a:prstGeom>
        </p:spPr>
      </p:pic>
      <p:pic>
        <p:nvPicPr>
          <p:cNvPr id="44" name="Graphic 43" descr="Checkmark with solid fill">
            <a:extLst>
              <a:ext uri="{FF2B5EF4-FFF2-40B4-BE49-F238E27FC236}">
                <a16:creationId xmlns:a16="http://schemas.microsoft.com/office/drawing/2014/main" id="{C14EBF45-B2EC-F4F5-AE64-5581CA429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3073" y="4241413"/>
            <a:ext cx="316149" cy="31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7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DB1B712-2D20-C92A-AF89-B4112CA80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35" y="1919225"/>
            <a:ext cx="8163929" cy="422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8AE62-48BF-43E0-122B-2D023E673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Code (</a:t>
            </a:r>
            <a:r>
              <a:rPr lang="en-US" dirty="0" err="1"/>
              <a:t>cast_ray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0C4777-5620-D384-2680-4D20D3DFB834}"/>
              </a:ext>
            </a:extLst>
          </p:cNvPr>
          <p:cNvSpPr/>
          <p:nvPr/>
        </p:nvSpPr>
        <p:spPr>
          <a:xfrm>
            <a:off x="2198256" y="3565237"/>
            <a:ext cx="3897744" cy="3297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E1A68-4C74-51FF-8AEF-3D4C44C4B53F}"/>
              </a:ext>
            </a:extLst>
          </p:cNvPr>
          <p:cNvSpPr/>
          <p:nvPr/>
        </p:nvSpPr>
        <p:spPr>
          <a:xfrm>
            <a:off x="2198256" y="2466442"/>
            <a:ext cx="3669607" cy="479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06E72-1FEF-2F07-5825-79ABFC3D1DCF}"/>
              </a:ext>
            </a:extLst>
          </p:cNvPr>
          <p:cNvSpPr txBox="1"/>
          <p:nvPr/>
        </p:nvSpPr>
        <p:spPr>
          <a:xfrm>
            <a:off x="401597" y="1543488"/>
            <a:ext cx="1138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Vec3f </a:t>
            </a:r>
            <a:r>
              <a:rPr lang="en-US" sz="1400" dirty="0" err="1"/>
              <a:t>cast_ray</a:t>
            </a:r>
            <a:r>
              <a:rPr lang="en-US" sz="1400" dirty="0"/>
              <a:t>(const Vec3f &amp;</a:t>
            </a:r>
            <a:r>
              <a:rPr lang="en-US" sz="1400" dirty="0" err="1"/>
              <a:t>orig</a:t>
            </a:r>
            <a:r>
              <a:rPr lang="en-US" sz="1400" dirty="0"/>
              <a:t>, const Vec3f &amp;</a:t>
            </a:r>
            <a:r>
              <a:rPr lang="en-US" sz="1400" dirty="0" err="1"/>
              <a:t>dir</a:t>
            </a:r>
            <a:r>
              <a:rPr lang="en-US" sz="1400" dirty="0"/>
              <a:t>, const std::vector&lt;Sphere&gt; &amp;spheres, const std::vector&lt;Light&gt; &amp;lights, </a:t>
            </a:r>
            <a:r>
              <a:rPr lang="en-US" sz="1400" dirty="0" err="1"/>
              <a:t>size_t</a:t>
            </a:r>
            <a:r>
              <a:rPr lang="en-US" sz="1400" dirty="0"/>
              <a:t> depth=0)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38BCE2-5A4B-BDE5-EC00-5D910D24C035}"/>
              </a:ext>
            </a:extLst>
          </p:cNvPr>
          <p:cNvSpPr txBox="1"/>
          <p:nvPr/>
        </p:nvSpPr>
        <p:spPr>
          <a:xfrm>
            <a:off x="4043681" y="6215820"/>
            <a:ext cx="364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7: Recursive Code</a:t>
            </a:r>
          </a:p>
        </p:txBody>
      </p:sp>
    </p:spTree>
    <p:extLst>
      <p:ext uri="{BB962C8B-B14F-4D97-AF65-F5344CB8AC3E}">
        <p14:creationId xmlns:p14="http://schemas.microsoft.com/office/powerpoint/2010/main" val="297723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3C649-D194-B37D-3E76-7C17681B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Code (render)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42464-8B6A-48AC-EA32-655B56A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959" y="1371599"/>
            <a:ext cx="4428081" cy="4523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4CA56-754E-C462-7520-FED25E43A7C9}"/>
              </a:ext>
            </a:extLst>
          </p:cNvPr>
          <p:cNvSpPr txBox="1"/>
          <p:nvPr/>
        </p:nvSpPr>
        <p:spPr>
          <a:xfrm>
            <a:off x="4325565" y="6011693"/>
            <a:ext cx="354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8: </a:t>
            </a:r>
            <a:r>
              <a:rPr lang="en-US" dirty="0" err="1"/>
              <a:t>cast_ray</a:t>
            </a:r>
            <a:r>
              <a:rPr lang="en-US" dirty="0"/>
              <a:t> caller </a:t>
            </a:r>
          </a:p>
        </p:txBody>
      </p:sp>
    </p:spTree>
    <p:extLst>
      <p:ext uri="{BB962C8B-B14F-4D97-AF65-F5344CB8AC3E}">
        <p14:creationId xmlns:p14="http://schemas.microsoft.com/office/powerpoint/2010/main" val="236485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AB4D-02EF-5BB7-292D-2F373AB8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Ray Tracing Example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6A162F3-48A8-45C5-7A33-E2C880521E81}"/>
              </a:ext>
            </a:extLst>
          </p:cNvPr>
          <p:cNvSpPr/>
          <p:nvPr/>
        </p:nvSpPr>
        <p:spPr>
          <a:xfrm>
            <a:off x="8272130" y="3342223"/>
            <a:ext cx="1519570" cy="1414462"/>
          </a:xfrm>
          <a:prstGeom prst="flowChartConnector">
            <a:avLst/>
          </a:prstGeom>
          <a:gradFill flip="none" rotWithShape="1">
            <a:gsLst>
              <a:gs pos="44000">
                <a:schemeClr val="accent2">
                  <a:tint val="66000"/>
                  <a:satMod val="160000"/>
                </a:schemeClr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06A80B-8268-18C2-98D5-C348FF795716}"/>
              </a:ext>
            </a:extLst>
          </p:cNvPr>
          <p:cNvGrpSpPr/>
          <p:nvPr/>
        </p:nvGrpSpPr>
        <p:grpSpPr>
          <a:xfrm>
            <a:off x="2447252" y="4246848"/>
            <a:ext cx="937216" cy="440808"/>
            <a:chOff x="2861930" y="3317358"/>
            <a:chExt cx="923261" cy="457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B11FDD0-0CCF-4314-9CD1-AF1ACE5B36C2}"/>
                </a:ext>
              </a:extLst>
            </p:cNvPr>
            <p:cNvSpPr/>
            <p:nvPr/>
          </p:nvSpPr>
          <p:spPr>
            <a:xfrm>
              <a:off x="2861930" y="3317358"/>
              <a:ext cx="923261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6A04F5E8-8C9F-B66F-7908-FACA72C8CB30}"/>
                </a:ext>
              </a:extLst>
            </p:cNvPr>
            <p:cNvSpPr/>
            <p:nvPr/>
          </p:nvSpPr>
          <p:spPr>
            <a:xfrm>
              <a:off x="3094960" y="3317358"/>
              <a:ext cx="457200" cy="457200"/>
            </a:xfrm>
            <a:prstGeom prst="flowChartConnector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53FBD3-49AC-E810-99E8-A38ABD982BE8}"/>
                </a:ext>
              </a:extLst>
            </p:cNvPr>
            <p:cNvSpPr/>
            <p:nvPr/>
          </p:nvSpPr>
          <p:spPr>
            <a:xfrm>
              <a:off x="2929316" y="3348065"/>
              <a:ext cx="98258" cy="152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311BEAF6-F01F-C5D8-4257-6B727E0BA47A}"/>
                </a:ext>
              </a:extLst>
            </p:cNvPr>
            <p:cNvSpPr/>
            <p:nvPr/>
          </p:nvSpPr>
          <p:spPr>
            <a:xfrm>
              <a:off x="3163602" y="3394509"/>
              <a:ext cx="319915" cy="310301"/>
            </a:xfrm>
            <a:prstGeom prst="flowChartConnector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lowchart: Data 23">
            <a:extLst>
              <a:ext uri="{FF2B5EF4-FFF2-40B4-BE49-F238E27FC236}">
                <a16:creationId xmlns:a16="http://schemas.microsoft.com/office/drawing/2014/main" id="{B0BC77CC-6040-149C-02BB-3662F12E938E}"/>
              </a:ext>
            </a:extLst>
          </p:cNvPr>
          <p:cNvSpPr/>
          <p:nvPr/>
        </p:nvSpPr>
        <p:spPr>
          <a:xfrm rot="16200000">
            <a:off x="4177543" y="3201867"/>
            <a:ext cx="2228850" cy="1695173"/>
          </a:xfrm>
          <a:prstGeom prst="flowChartInputOutput">
            <a:avLst/>
          </a:prstGeom>
          <a:solidFill>
            <a:srgbClr val="D9D9D9">
              <a:alpha val="32157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6C2F7A-1F2E-5B8A-2AE5-39998211ABAC}"/>
              </a:ext>
            </a:extLst>
          </p:cNvPr>
          <p:cNvCxnSpPr>
            <a:cxnSpLocks/>
          </p:cNvCxnSpPr>
          <p:nvPr/>
        </p:nvCxnSpPr>
        <p:spPr>
          <a:xfrm>
            <a:off x="4444381" y="3182402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DA6036-A8D3-D987-CB64-A747FFA0756A}"/>
              </a:ext>
            </a:extLst>
          </p:cNvPr>
          <p:cNvCxnSpPr>
            <a:cxnSpLocks/>
          </p:cNvCxnSpPr>
          <p:nvPr/>
        </p:nvCxnSpPr>
        <p:spPr>
          <a:xfrm>
            <a:off x="4444381" y="3421965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EAA1955-5152-7FBA-9309-401C8D20DD6A}"/>
              </a:ext>
            </a:extLst>
          </p:cNvPr>
          <p:cNvCxnSpPr>
            <a:cxnSpLocks/>
          </p:cNvCxnSpPr>
          <p:nvPr/>
        </p:nvCxnSpPr>
        <p:spPr>
          <a:xfrm>
            <a:off x="4459146" y="3661223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EFA1C62-5D99-AB6E-0A2E-ADD943D6B7D4}"/>
              </a:ext>
            </a:extLst>
          </p:cNvPr>
          <p:cNvCxnSpPr>
            <a:cxnSpLocks/>
          </p:cNvCxnSpPr>
          <p:nvPr/>
        </p:nvCxnSpPr>
        <p:spPr>
          <a:xfrm>
            <a:off x="4451764" y="3912553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8BEC47-3DA9-78B2-FB83-843892911278}"/>
              </a:ext>
            </a:extLst>
          </p:cNvPr>
          <p:cNvCxnSpPr>
            <a:cxnSpLocks/>
          </p:cNvCxnSpPr>
          <p:nvPr/>
        </p:nvCxnSpPr>
        <p:spPr>
          <a:xfrm>
            <a:off x="4436998" y="4126942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0A8F1ED-3E77-73A6-D8B8-9B15E5E7946C}"/>
              </a:ext>
            </a:extLst>
          </p:cNvPr>
          <p:cNvCxnSpPr>
            <a:cxnSpLocks/>
          </p:cNvCxnSpPr>
          <p:nvPr/>
        </p:nvCxnSpPr>
        <p:spPr>
          <a:xfrm>
            <a:off x="4444381" y="4345287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C27DEF-42F6-E89A-29D6-70B06DDBEA9C}"/>
              </a:ext>
            </a:extLst>
          </p:cNvPr>
          <p:cNvCxnSpPr>
            <a:cxnSpLocks/>
          </p:cNvCxnSpPr>
          <p:nvPr/>
        </p:nvCxnSpPr>
        <p:spPr>
          <a:xfrm>
            <a:off x="4444381" y="4544167"/>
            <a:ext cx="1695174" cy="43669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8446BB-6C77-B923-9E1F-88BA844CC482}"/>
              </a:ext>
            </a:extLst>
          </p:cNvPr>
          <p:cNvCxnSpPr>
            <a:cxnSpLocks/>
          </p:cNvCxnSpPr>
          <p:nvPr/>
        </p:nvCxnSpPr>
        <p:spPr>
          <a:xfrm>
            <a:off x="4594225" y="2975738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AFC14AD-687F-61C1-180A-596EBAEBFCED}"/>
              </a:ext>
            </a:extLst>
          </p:cNvPr>
          <p:cNvCxnSpPr>
            <a:cxnSpLocks/>
          </p:cNvCxnSpPr>
          <p:nvPr/>
        </p:nvCxnSpPr>
        <p:spPr>
          <a:xfrm>
            <a:off x="4829175" y="3049206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B39F4B-F7C2-C2CE-0E15-00BEF2DE9D87}"/>
              </a:ext>
            </a:extLst>
          </p:cNvPr>
          <p:cNvCxnSpPr>
            <a:cxnSpLocks/>
          </p:cNvCxnSpPr>
          <p:nvPr/>
        </p:nvCxnSpPr>
        <p:spPr>
          <a:xfrm>
            <a:off x="5032375" y="3105520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149A26-D6B5-9F38-8289-35DA8A4297A3}"/>
              </a:ext>
            </a:extLst>
          </p:cNvPr>
          <p:cNvCxnSpPr>
            <a:cxnSpLocks/>
          </p:cNvCxnSpPr>
          <p:nvPr/>
        </p:nvCxnSpPr>
        <p:spPr>
          <a:xfrm>
            <a:off x="5229225" y="3166535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E80344B-0032-7F2F-95E7-E0CCBC8D4356}"/>
              </a:ext>
            </a:extLst>
          </p:cNvPr>
          <p:cNvCxnSpPr>
            <a:cxnSpLocks/>
          </p:cNvCxnSpPr>
          <p:nvPr/>
        </p:nvCxnSpPr>
        <p:spPr>
          <a:xfrm>
            <a:off x="5464175" y="3228300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AD77F8-5ED9-B8AD-9987-DDBB3AFF8ED4}"/>
              </a:ext>
            </a:extLst>
          </p:cNvPr>
          <p:cNvCxnSpPr>
            <a:cxnSpLocks/>
          </p:cNvCxnSpPr>
          <p:nvPr/>
        </p:nvCxnSpPr>
        <p:spPr>
          <a:xfrm>
            <a:off x="5683250" y="3279507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1E61C8-A142-2D5A-7586-755A05E73DFC}"/>
              </a:ext>
            </a:extLst>
          </p:cNvPr>
          <p:cNvCxnSpPr>
            <a:cxnSpLocks/>
          </p:cNvCxnSpPr>
          <p:nvPr/>
        </p:nvCxnSpPr>
        <p:spPr>
          <a:xfrm>
            <a:off x="5915025" y="3342223"/>
            <a:ext cx="0" cy="1765835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5C41ADF-CF61-7E08-1CE2-784CEE2C710D}"/>
              </a:ext>
            </a:extLst>
          </p:cNvPr>
          <p:cNvCxnSpPr>
            <a:cxnSpLocks/>
          </p:cNvCxnSpPr>
          <p:nvPr/>
        </p:nvCxnSpPr>
        <p:spPr>
          <a:xfrm>
            <a:off x="8136684" y="2604464"/>
            <a:ext cx="470188" cy="1014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33B2AB20-89DB-07E4-9043-83D99567AEB9}"/>
              </a:ext>
            </a:extLst>
          </p:cNvPr>
          <p:cNvSpPr/>
          <p:nvPr/>
        </p:nvSpPr>
        <p:spPr>
          <a:xfrm>
            <a:off x="7753350" y="2185988"/>
            <a:ext cx="457200" cy="457200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91F50EEB-B627-9C32-81D0-B2E56FA358AF}"/>
              </a:ext>
            </a:extLst>
          </p:cNvPr>
          <p:cNvSpPr/>
          <p:nvPr/>
        </p:nvSpPr>
        <p:spPr>
          <a:xfrm>
            <a:off x="7998666" y="2444385"/>
            <a:ext cx="138018" cy="137344"/>
          </a:xfrm>
          <a:prstGeom prst="flowChartConnector">
            <a:avLst/>
          </a:prstGeom>
          <a:gradFill flip="none" rotWithShape="1">
            <a:gsLst>
              <a:gs pos="44000">
                <a:schemeClr val="accent2">
                  <a:tint val="66000"/>
                  <a:satMod val="160000"/>
                </a:schemeClr>
              </a:gs>
              <a:gs pos="75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un 73">
            <a:extLst>
              <a:ext uri="{FF2B5EF4-FFF2-40B4-BE49-F238E27FC236}">
                <a16:creationId xmlns:a16="http://schemas.microsoft.com/office/drawing/2014/main" id="{55C9EB1D-FC03-5AE2-166F-BF4619DBE800}"/>
              </a:ext>
            </a:extLst>
          </p:cNvPr>
          <p:cNvSpPr/>
          <p:nvPr/>
        </p:nvSpPr>
        <p:spPr>
          <a:xfrm>
            <a:off x="5284585" y="1478870"/>
            <a:ext cx="914400" cy="914400"/>
          </a:xfrm>
          <a:prstGeom prst="sun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AE9C518-A54D-7F14-87B3-10D2A9FCCE59}"/>
              </a:ext>
            </a:extLst>
          </p:cNvPr>
          <p:cNvCxnSpPr>
            <a:cxnSpLocks/>
          </p:cNvCxnSpPr>
          <p:nvPr/>
        </p:nvCxnSpPr>
        <p:spPr>
          <a:xfrm flipV="1">
            <a:off x="2935168" y="3182402"/>
            <a:ext cx="1743680" cy="1267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DA1298E-4FD3-3699-8D9C-52CAF63C84CA}"/>
              </a:ext>
            </a:extLst>
          </p:cNvPr>
          <p:cNvCxnSpPr>
            <a:cxnSpLocks/>
            <a:endCxn id="73" idx="1"/>
          </p:cNvCxnSpPr>
          <p:nvPr/>
        </p:nvCxnSpPr>
        <p:spPr>
          <a:xfrm flipV="1">
            <a:off x="4678848" y="2464499"/>
            <a:ext cx="3340030" cy="708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0BBDB22-CCFD-EE40-FEA8-BC11F3B275A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2185988"/>
            <a:ext cx="2490660" cy="1442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Flowchart: Connector 89">
            <a:extLst>
              <a:ext uri="{FF2B5EF4-FFF2-40B4-BE49-F238E27FC236}">
                <a16:creationId xmlns:a16="http://schemas.microsoft.com/office/drawing/2014/main" id="{E1A2B463-60C2-066B-569B-D73AB5209ABB}"/>
              </a:ext>
            </a:extLst>
          </p:cNvPr>
          <p:cNvSpPr/>
          <p:nvPr/>
        </p:nvSpPr>
        <p:spPr>
          <a:xfrm>
            <a:off x="8586660" y="3592551"/>
            <a:ext cx="138018" cy="137344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lowchart: Connector 90">
            <a:extLst>
              <a:ext uri="{FF2B5EF4-FFF2-40B4-BE49-F238E27FC236}">
                <a16:creationId xmlns:a16="http://schemas.microsoft.com/office/drawing/2014/main" id="{FEA3D126-10DC-D286-5BAD-EB876AFE916B}"/>
              </a:ext>
            </a:extLst>
          </p:cNvPr>
          <p:cNvSpPr/>
          <p:nvPr/>
        </p:nvSpPr>
        <p:spPr>
          <a:xfrm>
            <a:off x="8012482" y="2475884"/>
            <a:ext cx="47298" cy="53822"/>
          </a:xfrm>
          <a:prstGeom prst="flowChartConnector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8BDCA5-61B8-F33D-9B67-09B8835D6614}"/>
              </a:ext>
            </a:extLst>
          </p:cNvPr>
          <p:cNvSpPr txBox="1"/>
          <p:nvPr/>
        </p:nvSpPr>
        <p:spPr>
          <a:xfrm>
            <a:off x="3733819" y="5978043"/>
            <a:ext cx="435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Figure 4: Recursive Ray Tracing Example</a:t>
            </a:r>
          </a:p>
        </p:txBody>
      </p:sp>
    </p:spTree>
    <p:extLst>
      <p:ext uri="{BB962C8B-B14F-4D97-AF65-F5344CB8AC3E}">
        <p14:creationId xmlns:p14="http://schemas.microsoft.com/office/powerpoint/2010/main" val="25016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0" grpId="0" animBg="1"/>
      <p:bldP spid="9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E80A6D-D1A3-2099-F009-E4561E018B8C}"/>
              </a:ext>
            </a:extLst>
          </p:cNvPr>
          <p:cNvSpPr/>
          <p:nvPr/>
        </p:nvSpPr>
        <p:spPr>
          <a:xfrm>
            <a:off x="148856" y="2289544"/>
            <a:ext cx="11865935" cy="27999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632C1-B083-31F4-AAC8-31050EED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Outputs of Varying Depths</a:t>
            </a:r>
          </a:p>
        </p:txBody>
      </p:sp>
      <p:pic>
        <p:nvPicPr>
          <p:cNvPr id="4" name="Picture 3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29D0CF43-9708-0090-9407-888B38C24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81" y="2558901"/>
            <a:ext cx="2576623" cy="1932467"/>
          </a:xfrm>
          <a:prstGeom prst="rect">
            <a:avLst/>
          </a:prstGeom>
        </p:spPr>
      </p:pic>
      <p:pic>
        <p:nvPicPr>
          <p:cNvPr id="6" name="Picture 5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8B9B4EAF-860E-9582-AE68-3964355F2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15" y="2558901"/>
            <a:ext cx="2576624" cy="1932468"/>
          </a:xfrm>
          <a:prstGeom prst="rect">
            <a:avLst/>
          </a:prstGeom>
        </p:spPr>
      </p:pic>
      <p:pic>
        <p:nvPicPr>
          <p:cNvPr id="8" name="Picture 7" descr="A group of spheres on a checkered surface&#10;&#10;Description automatically generated">
            <a:extLst>
              <a:ext uri="{FF2B5EF4-FFF2-40B4-BE49-F238E27FC236}">
                <a16:creationId xmlns:a16="http://schemas.microsoft.com/office/drawing/2014/main" id="{E239E0F3-F246-8431-15FE-B8031E208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650" y="2558901"/>
            <a:ext cx="2576623" cy="1932468"/>
          </a:xfrm>
          <a:prstGeom prst="rect">
            <a:avLst/>
          </a:prstGeom>
        </p:spPr>
      </p:pic>
      <p:pic>
        <p:nvPicPr>
          <p:cNvPr id="10" name="Picture 9" descr="A group of spheres on a checkered surface&#10;&#10;Description automatically generated">
            <a:extLst>
              <a:ext uri="{FF2B5EF4-FFF2-40B4-BE49-F238E27FC236}">
                <a16:creationId xmlns:a16="http://schemas.microsoft.com/office/drawing/2014/main" id="{7188056A-4BA3-F1C0-D491-0DEB5A6CA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484" y="2558901"/>
            <a:ext cx="2576624" cy="1932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1924AD-7580-D342-A757-7E1A2724C386}"/>
              </a:ext>
            </a:extLst>
          </p:cNvPr>
          <p:cNvSpPr txBox="1"/>
          <p:nvPr/>
        </p:nvSpPr>
        <p:spPr>
          <a:xfrm>
            <a:off x="828242" y="4650599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820DE4-FD8D-D9EF-0161-BEBFD6325127}"/>
              </a:ext>
            </a:extLst>
          </p:cNvPr>
          <p:cNvSpPr txBox="1"/>
          <p:nvPr/>
        </p:nvSpPr>
        <p:spPr>
          <a:xfrm>
            <a:off x="3823077" y="4650599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5B52A-A039-E3B7-F654-427ABB533590}"/>
              </a:ext>
            </a:extLst>
          </p:cNvPr>
          <p:cNvSpPr txBox="1"/>
          <p:nvPr/>
        </p:nvSpPr>
        <p:spPr>
          <a:xfrm>
            <a:off x="6817912" y="4650599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F4436-C141-24AE-715A-3079CAABAE43}"/>
              </a:ext>
            </a:extLst>
          </p:cNvPr>
          <p:cNvSpPr txBox="1"/>
          <p:nvPr/>
        </p:nvSpPr>
        <p:spPr>
          <a:xfrm>
            <a:off x="9812747" y="4650599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99F0E-0F35-09F9-2B3C-13F0930A720D}"/>
              </a:ext>
            </a:extLst>
          </p:cNvPr>
          <p:cNvSpPr txBox="1"/>
          <p:nvPr/>
        </p:nvSpPr>
        <p:spPr>
          <a:xfrm>
            <a:off x="3823077" y="5503641"/>
            <a:ext cx="455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9: Target Images for Different Depths</a:t>
            </a:r>
          </a:p>
        </p:txBody>
      </p:sp>
    </p:spTree>
    <p:extLst>
      <p:ext uri="{BB962C8B-B14F-4D97-AF65-F5344CB8AC3E}">
        <p14:creationId xmlns:p14="http://schemas.microsoft.com/office/powerpoint/2010/main" val="91970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2EC01FA-8FD7-5D8B-35F5-4972039380C4}"/>
              </a:ext>
            </a:extLst>
          </p:cNvPr>
          <p:cNvSpPr/>
          <p:nvPr/>
        </p:nvSpPr>
        <p:spPr>
          <a:xfrm>
            <a:off x="838201" y="1244009"/>
            <a:ext cx="10432312" cy="392330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3EB19-C1C6-2535-4B03-6C649891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Recursive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660DB0-7489-17D0-2F3C-7E1D4255D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610" y="1690688"/>
            <a:ext cx="8752779" cy="33278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37FBCD-A349-9A7D-4CD0-041168F06B2B}"/>
              </a:ext>
            </a:extLst>
          </p:cNvPr>
          <p:cNvSpPr txBox="1"/>
          <p:nvPr/>
        </p:nvSpPr>
        <p:spPr>
          <a:xfrm>
            <a:off x="3820517" y="5280580"/>
            <a:ext cx="4550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10: Notes on Recursive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3531943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F4C743E-7D76-4DF5-9BAB-5CAADCBEB2A8}"/>
              </a:ext>
            </a:extLst>
          </p:cNvPr>
          <p:cNvSpPr/>
          <p:nvPr/>
        </p:nvSpPr>
        <p:spPr>
          <a:xfrm>
            <a:off x="8214873" y="3934835"/>
            <a:ext cx="3362036" cy="2558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804663-A26E-56DA-7536-B7892C757BB9}"/>
              </a:ext>
            </a:extLst>
          </p:cNvPr>
          <p:cNvSpPr/>
          <p:nvPr/>
        </p:nvSpPr>
        <p:spPr>
          <a:xfrm>
            <a:off x="4842927" y="3934836"/>
            <a:ext cx="3362036" cy="2558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7A023A-41D8-3064-1542-2C1E1EC9F38F}"/>
              </a:ext>
            </a:extLst>
          </p:cNvPr>
          <p:cNvSpPr/>
          <p:nvPr/>
        </p:nvSpPr>
        <p:spPr>
          <a:xfrm>
            <a:off x="8214873" y="1372035"/>
            <a:ext cx="3362036" cy="2558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CC8D5A-F757-93A9-3963-472A0E4F98A2}"/>
              </a:ext>
            </a:extLst>
          </p:cNvPr>
          <p:cNvSpPr/>
          <p:nvPr/>
        </p:nvSpPr>
        <p:spPr>
          <a:xfrm>
            <a:off x="4842927" y="1376797"/>
            <a:ext cx="3362036" cy="2558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39D754-9B7E-ADD3-491A-999A24D8E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Process</a:t>
            </a:r>
          </a:p>
        </p:txBody>
      </p:sp>
      <p:pic>
        <p:nvPicPr>
          <p:cNvPr id="15" name="Content Placeholder 14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A591F366-B395-272D-779F-3E91FD30F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05" y="1610774"/>
            <a:ext cx="2774083" cy="2080563"/>
          </a:xfrm>
        </p:spPr>
      </p:pic>
      <p:pic>
        <p:nvPicPr>
          <p:cNvPr id="17" name="Picture 16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9FA3583F-4592-077C-1FD5-62287D3A3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941" y="1618853"/>
            <a:ext cx="2774085" cy="2080564"/>
          </a:xfrm>
          <a:prstGeom prst="rect">
            <a:avLst/>
          </a:prstGeom>
        </p:spPr>
      </p:pic>
      <p:pic>
        <p:nvPicPr>
          <p:cNvPr id="21" name="Picture 20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4AB2B82E-ADA7-BC68-BB0E-E1B2133EF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12" y="4098420"/>
            <a:ext cx="2774086" cy="2080564"/>
          </a:xfrm>
          <a:prstGeom prst="rect">
            <a:avLst/>
          </a:prstGeom>
        </p:spPr>
      </p:pic>
      <p:pic>
        <p:nvPicPr>
          <p:cNvPr id="23" name="Picture 22" descr="A group of balls on a checkered surface&#10;&#10;Description automatically generated">
            <a:extLst>
              <a:ext uri="{FF2B5EF4-FFF2-40B4-BE49-F238E27FC236}">
                <a16:creationId xmlns:a16="http://schemas.microsoft.com/office/drawing/2014/main" id="{3649AE10-0014-7516-89E0-09351D6A1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48" y="4098420"/>
            <a:ext cx="2774086" cy="208056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8D3D7F-F6D4-3B93-6492-B738401AFBF5}"/>
              </a:ext>
            </a:extLst>
          </p:cNvPr>
          <p:cNvSpPr/>
          <p:nvPr/>
        </p:nvSpPr>
        <p:spPr>
          <a:xfrm>
            <a:off x="4842927" y="927437"/>
            <a:ext cx="3362036" cy="44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320779B-0A3B-19EE-4C9C-8FD0EFC60CF1}"/>
              </a:ext>
            </a:extLst>
          </p:cNvPr>
          <p:cNvSpPr/>
          <p:nvPr/>
        </p:nvSpPr>
        <p:spPr>
          <a:xfrm>
            <a:off x="8214873" y="927436"/>
            <a:ext cx="3362036" cy="4445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3FA6E3-7829-8A89-D882-808A43B47E47}"/>
              </a:ext>
            </a:extLst>
          </p:cNvPr>
          <p:cNvSpPr/>
          <p:nvPr/>
        </p:nvSpPr>
        <p:spPr>
          <a:xfrm>
            <a:off x="2625094" y="1380116"/>
            <a:ext cx="2212848" cy="2552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270BE7-8867-318F-C8C4-43386C7A0629}"/>
              </a:ext>
            </a:extLst>
          </p:cNvPr>
          <p:cNvSpPr/>
          <p:nvPr/>
        </p:nvSpPr>
        <p:spPr>
          <a:xfrm>
            <a:off x="2620169" y="3940534"/>
            <a:ext cx="2212848" cy="2552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233458-1607-ED91-2B4B-ECCCC0EC0FBD}"/>
              </a:ext>
            </a:extLst>
          </p:cNvPr>
          <p:cNvSpPr txBox="1"/>
          <p:nvPr/>
        </p:nvSpPr>
        <p:spPr>
          <a:xfrm>
            <a:off x="2947543" y="2474469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43DD32-3288-3912-D30D-7762224B228C}"/>
              </a:ext>
            </a:extLst>
          </p:cNvPr>
          <p:cNvSpPr txBox="1"/>
          <p:nvPr/>
        </p:nvSpPr>
        <p:spPr>
          <a:xfrm>
            <a:off x="2947543" y="5029188"/>
            <a:ext cx="155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Depth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47495-4BE3-6914-5253-D12C811BD1E3}"/>
              </a:ext>
            </a:extLst>
          </p:cNvPr>
          <p:cNvSpPr txBox="1"/>
          <p:nvPr/>
        </p:nvSpPr>
        <p:spPr>
          <a:xfrm>
            <a:off x="5146812" y="967391"/>
            <a:ext cx="2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Attempted Solutions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A71956-A68F-3E3A-07B4-020FB1860316}"/>
              </a:ext>
            </a:extLst>
          </p:cNvPr>
          <p:cNvSpPr txBox="1"/>
          <p:nvPr/>
        </p:nvSpPr>
        <p:spPr>
          <a:xfrm>
            <a:off x="8498940" y="967391"/>
            <a:ext cx="277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Target Rendering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840A91-9F7C-E050-E83C-E51D27A31223}"/>
              </a:ext>
            </a:extLst>
          </p:cNvPr>
          <p:cNvSpPr txBox="1"/>
          <p:nvPr/>
        </p:nvSpPr>
        <p:spPr>
          <a:xfrm>
            <a:off x="4545566" y="6488668"/>
            <a:ext cx="39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11: Source vs Depth Matrix</a:t>
            </a:r>
          </a:p>
        </p:txBody>
      </p:sp>
    </p:spTree>
    <p:extLst>
      <p:ext uri="{BB962C8B-B14F-4D97-AF65-F5344CB8AC3E}">
        <p14:creationId xmlns:p14="http://schemas.microsoft.com/office/powerpoint/2010/main" val="365476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778F63-4B10-ED50-6D5C-1A004E103AF1}"/>
              </a:ext>
            </a:extLst>
          </p:cNvPr>
          <p:cNvSpPr/>
          <p:nvPr/>
        </p:nvSpPr>
        <p:spPr>
          <a:xfrm>
            <a:off x="3304952" y="1446139"/>
            <a:ext cx="5582093" cy="46212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6252C-CF80-C87A-A1CC-765E854D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Linearize the Tree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1FBBE-8C58-D8F9-4C4F-763B28F99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3243" y="1581076"/>
            <a:ext cx="510551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23328-4BEE-AED8-7A80-9551746C2EDE}"/>
              </a:ext>
            </a:extLst>
          </p:cNvPr>
          <p:cNvSpPr txBox="1"/>
          <p:nvPr/>
        </p:nvSpPr>
        <p:spPr>
          <a:xfrm>
            <a:off x="3905369" y="6308209"/>
            <a:ext cx="438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12: Depth 2 Tree Node Ordering</a:t>
            </a:r>
          </a:p>
        </p:txBody>
      </p:sp>
    </p:spTree>
    <p:extLst>
      <p:ext uri="{BB962C8B-B14F-4D97-AF65-F5344CB8AC3E}">
        <p14:creationId xmlns:p14="http://schemas.microsoft.com/office/powerpoint/2010/main" val="1096186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8D7DAF7-DAD1-9E12-5CDC-5A8E9BB46048}"/>
              </a:ext>
            </a:extLst>
          </p:cNvPr>
          <p:cNvSpPr/>
          <p:nvPr/>
        </p:nvSpPr>
        <p:spPr>
          <a:xfrm>
            <a:off x="1070344" y="2862893"/>
            <a:ext cx="10283456" cy="33748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D7B10-0455-DDE6-3583-F4032176E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Working Serialized Ray Tracing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DB7E-41FC-E282-8EE0-3B57FB2BC8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Original </a:t>
            </a:r>
            <a:r>
              <a:rPr lang="en-US" dirty="0" err="1"/>
              <a:t>cast_ray</a:t>
            </a:r>
            <a:r>
              <a:rPr lang="en-US" dirty="0"/>
              <a:t> for depth 3:</a:t>
            </a:r>
          </a:p>
          <a:p>
            <a:pPr lvl="1"/>
            <a:r>
              <a:rPr lang="en-US" dirty="0"/>
              <a:t> </a:t>
            </a:r>
            <a:r>
              <a:rPr lang="en-US" b="1" dirty="0"/>
              <a:t>30 lines of code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3F7F7-6DBD-8FE0-75A6-1E55E7772F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cast_ray</a:t>
            </a:r>
            <a:r>
              <a:rPr lang="en-US" dirty="0"/>
              <a:t> for depth 3:</a:t>
            </a:r>
          </a:p>
          <a:p>
            <a:pPr lvl="1"/>
            <a:r>
              <a:rPr lang="en-US" b="1" dirty="0"/>
              <a:t>633 lines of code</a:t>
            </a:r>
          </a:p>
          <a:p>
            <a:pPr lvl="1"/>
            <a:endParaRPr lang="en-US" dirty="0"/>
          </a:p>
        </p:txBody>
      </p:sp>
      <p:pic>
        <p:nvPicPr>
          <p:cNvPr id="7" name="Picture 6" descr="A group of spheres on a checkered surface&#10;&#10;Description automatically generated">
            <a:extLst>
              <a:ext uri="{FF2B5EF4-FFF2-40B4-BE49-F238E27FC236}">
                <a16:creationId xmlns:a16="http://schemas.microsoft.com/office/drawing/2014/main" id="{D8694CDD-B27F-3FE8-7EE3-F3D04C69A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30" y="2997830"/>
            <a:ext cx="4182140" cy="3136605"/>
          </a:xfrm>
          <a:prstGeom prst="rect">
            <a:avLst/>
          </a:prstGeom>
        </p:spPr>
      </p:pic>
      <p:pic>
        <p:nvPicPr>
          <p:cNvPr id="8" name="Picture 7" descr="A group of spheres on a checkered surface&#10;&#10;Description automatically generated">
            <a:extLst>
              <a:ext uri="{FF2B5EF4-FFF2-40B4-BE49-F238E27FC236}">
                <a16:creationId xmlns:a16="http://schemas.microsoft.com/office/drawing/2014/main" id="{9A3BFF09-0519-25EB-41C1-89A7C2DF4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30" y="2997830"/>
            <a:ext cx="4182140" cy="3136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6F390-8A95-F058-020C-F286760F0E7D}"/>
              </a:ext>
            </a:extLst>
          </p:cNvPr>
          <p:cNvSpPr txBox="1"/>
          <p:nvPr/>
        </p:nvSpPr>
        <p:spPr>
          <a:xfrm>
            <a:off x="4107711" y="6293884"/>
            <a:ext cx="3976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13: Original vs New</a:t>
            </a:r>
          </a:p>
        </p:txBody>
      </p:sp>
    </p:spTree>
    <p:extLst>
      <p:ext uri="{BB962C8B-B14F-4D97-AF65-F5344CB8AC3E}">
        <p14:creationId xmlns:p14="http://schemas.microsoft.com/office/powerpoint/2010/main" val="867852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9540-7FA5-F828-07D4-A65E0BB0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61" y="290570"/>
            <a:ext cx="10515600" cy="1325563"/>
          </a:xfrm>
        </p:spPr>
        <p:txBody>
          <a:bodyPr/>
          <a:lstStyle/>
          <a:p>
            <a:r>
              <a:rPr lang="en-US" dirty="0"/>
              <a:t>Unrecursivefy.py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2D86CE-0CF5-1ED5-3D75-120A59DE4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160" y="2736110"/>
            <a:ext cx="4328388" cy="164436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E1FD59-CF9A-1CCB-DD0B-496A17F4B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588" y="953352"/>
            <a:ext cx="7405237" cy="5209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43D4A8-7D7A-D749-6BCD-1E12FEB7FE95}"/>
              </a:ext>
            </a:extLst>
          </p:cNvPr>
          <p:cNvSpPr txBox="1"/>
          <p:nvPr/>
        </p:nvSpPr>
        <p:spPr>
          <a:xfrm>
            <a:off x="643948" y="4451498"/>
            <a:ext cx="3426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14: </a:t>
            </a:r>
            <a:r>
              <a:rPr lang="en-US" dirty="0" err="1"/>
              <a:t>writeTree</a:t>
            </a:r>
            <a:r>
              <a:rPr lang="en-US" dirty="0"/>
              <a:t>() and “main”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DEFA2-4917-7EEB-05EF-F52E3B1DA946}"/>
              </a:ext>
            </a:extLst>
          </p:cNvPr>
          <p:cNvSpPr txBox="1"/>
          <p:nvPr/>
        </p:nvSpPr>
        <p:spPr>
          <a:xfrm>
            <a:off x="6617113" y="6198098"/>
            <a:ext cx="354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15: Portion of </a:t>
            </a:r>
            <a:r>
              <a:rPr lang="en-US" dirty="0" err="1"/>
              <a:t>writeCode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2862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937A6633-B033-BF89-D20E-0B0CADE4ABD4}"/>
              </a:ext>
            </a:extLst>
          </p:cNvPr>
          <p:cNvSpPr/>
          <p:nvPr/>
        </p:nvSpPr>
        <p:spPr>
          <a:xfrm>
            <a:off x="591879" y="2349795"/>
            <a:ext cx="10761920" cy="39385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FC1CC-00A9-3D4F-8019-6C9D15AE1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91C4B-F40D-83CD-6B00-17BF35F41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879" y="1427654"/>
            <a:ext cx="10761920" cy="1485768"/>
          </a:xfrm>
        </p:spPr>
        <p:txBody>
          <a:bodyPr>
            <a:normAutofit/>
          </a:bodyPr>
          <a:lstStyle/>
          <a:p>
            <a:r>
              <a:rPr lang="en-US" dirty="0"/>
              <a:t>Using </a:t>
            </a:r>
            <a:r>
              <a:rPr lang="en-US" b="1" dirty="0"/>
              <a:t>High Level Synthesis </a:t>
            </a:r>
            <a:r>
              <a:rPr lang="en-US" dirty="0"/>
              <a:t>(HLS) to configure a </a:t>
            </a:r>
            <a:r>
              <a:rPr lang="en-US" b="1" dirty="0"/>
              <a:t>Field Programmable Gate Array </a:t>
            </a:r>
            <a:r>
              <a:rPr lang="en-US" dirty="0"/>
              <a:t>(FPGA) to perform </a:t>
            </a:r>
            <a:r>
              <a:rPr lang="en-US" b="1" dirty="0"/>
              <a:t>Ray Tracing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C4703D-07CF-5BAB-4CA5-9DB6A839B786}"/>
              </a:ext>
            </a:extLst>
          </p:cNvPr>
          <p:cNvGrpSpPr/>
          <p:nvPr/>
        </p:nvGrpSpPr>
        <p:grpSpPr>
          <a:xfrm>
            <a:off x="8171230" y="3089528"/>
            <a:ext cx="2743201" cy="1860697"/>
            <a:chOff x="6602818" y="4486940"/>
            <a:chExt cx="2743201" cy="186069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01BAD6-E976-0477-3ACC-335DFBCF87ED}"/>
                </a:ext>
              </a:extLst>
            </p:cNvPr>
            <p:cNvSpPr/>
            <p:nvPr/>
          </p:nvSpPr>
          <p:spPr>
            <a:xfrm>
              <a:off x="6602818" y="4486940"/>
              <a:ext cx="2743201" cy="186069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C53ECEF9-5690-1D39-C51F-188DABEC31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881" y="4623961"/>
              <a:ext cx="2473362" cy="1640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9DCC4C6-4745-9124-E167-E6B43BB9C7D3}"/>
              </a:ext>
            </a:extLst>
          </p:cNvPr>
          <p:cNvGrpSpPr/>
          <p:nvPr/>
        </p:nvGrpSpPr>
        <p:grpSpPr>
          <a:xfrm>
            <a:off x="4972492" y="2618401"/>
            <a:ext cx="2000694" cy="2806884"/>
            <a:chOff x="9686260" y="2062833"/>
            <a:chExt cx="2000694" cy="280688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8F39055-9D69-B6C7-70DC-F72415318A6A}"/>
                </a:ext>
              </a:extLst>
            </p:cNvPr>
            <p:cNvSpPr/>
            <p:nvPr/>
          </p:nvSpPr>
          <p:spPr>
            <a:xfrm>
              <a:off x="9686260" y="2062833"/>
              <a:ext cx="2000694" cy="28068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Xilinx Vitis HLS introduction - imperix">
              <a:extLst>
                <a:ext uri="{FF2B5EF4-FFF2-40B4-BE49-F238E27FC236}">
                  <a16:creationId xmlns:a16="http://schemas.microsoft.com/office/drawing/2014/main" id="{A38DB01F-6A21-BC9D-0096-4E9828136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4580" y="2197769"/>
              <a:ext cx="1634978" cy="1089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[Icon Request] Vivado Design Suite · Issue #1615 ...">
              <a:extLst>
                <a:ext uri="{FF2B5EF4-FFF2-40B4-BE49-F238E27FC236}">
                  <a16:creationId xmlns:a16="http://schemas.microsoft.com/office/drawing/2014/main" id="{7F24F191-96A4-96F7-BA39-69B48ACCE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336" y="3421397"/>
              <a:ext cx="1231465" cy="1226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FC6E67B-E893-677C-601B-7F100A1AA7D3}"/>
              </a:ext>
            </a:extLst>
          </p:cNvPr>
          <p:cNvGrpSpPr/>
          <p:nvPr/>
        </p:nvGrpSpPr>
        <p:grpSpPr>
          <a:xfrm>
            <a:off x="952941" y="2932006"/>
            <a:ext cx="3083442" cy="2179674"/>
            <a:chOff x="6262577" y="510363"/>
            <a:chExt cx="3083442" cy="217967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C9220DF-DFBC-9FCC-713E-2211D946E4B7}"/>
                </a:ext>
              </a:extLst>
            </p:cNvPr>
            <p:cNvSpPr/>
            <p:nvPr/>
          </p:nvSpPr>
          <p:spPr>
            <a:xfrm>
              <a:off x="6262577" y="510363"/>
              <a:ext cx="3083442" cy="21796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2" name="Picture 2" descr="C++ Logo Image PNG Transparent Background, Free Download #28389 ...">
              <a:extLst>
                <a:ext uri="{FF2B5EF4-FFF2-40B4-BE49-F238E27FC236}">
                  <a16:creationId xmlns:a16="http://schemas.microsoft.com/office/drawing/2014/main" id="{BD563642-086B-B80B-BD5B-A8C35E71F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8667" y="624081"/>
              <a:ext cx="952887" cy="952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366520D-9084-E41E-2CF6-AA31DB9867FC}"/>
                </a:ext>
              </a:extLst>
            </p:cNvPr>
            <p:cNvSpPr/>
            <p:nvPr/>
          </p:nvSpPr>
          <p:spPr>
            <a:xfrm>
              <a:off x="7287953" y="1679073"/>
              <a:ext cx="1918290" cy="87140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tinyraytracer.cpp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2EAD47E-D78A-6051-D4FF-037F85943037}"/>
              </a:ext>
            </a:extLst>
          </p:cNvPr>
          <p:cNvCxnSpPr>
            <a:stCxn id="25" idx="3"/>
            <a:endCxn id="27" idx="1"/>
          </p:cNvCxnSpPr>
          <p:nvPr/>
        </p:nvCxnSpPr>
        <p:spPr>
          <a:xfrm>
            <a:off x="4036383" y="4021843"/>
            <a:ext cx="9361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2DBE399-4E42-C261-7905-4F617D5BFCC7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6973186" y="4019877"/>
            <a:ext cx="1198044" cy="19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1DD755D-D9C4-FAC8-7489-47550DB6DD86}"/>
              </a:ext>
            </a:extLst>
          </p:cNvPr>
          <p:cNvSpPr txBox="1"/>
          <p:nvPr/>
        </p:nvSpPr>
        <p:spPr>
          <a:xfrm>
            <a:off x="952942" y="5239422"/>
            <a:ext cx="3083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Ray Tracing High Level 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8FD39A-74A6-730E-6560-F3F109DC2ED2}"/>
              </a:ext>
            </a:extLst>
          </p:cNvPr>
          <p:cNvSpPr txBox="1"/>
          <p:nvPr/>
        </p:nvSpPr>
        <p:spPr>
          <a:xfrm>
            <a:off x="4837038" y="5497098"/>
            <a:ext cx="2122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 Level Synthesis Stages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547B9F-2DC9-39AE-54AA-B8288B263FB3}"/>
              </a:ext>
            </a:extLst>
          </p:cNvPr>
          <p:cNvSpPr txBox="1"/>
          <p:nvPr/>
        </p:nvSpPr>
        <p:spPr>
          <a:xfrm>
            <a:off x="8339874" y="5019027"/>
            <a:ext cx="239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FPGA Implementation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53330C-8400-0178-562E-1618E4EE3099}"/>
              </a:ext>
            </a:extLst>
          </p:cNvPr>
          <p:cNvSpPr txBox="1"/>
          <p:nvPr/>
        </p:nvSpPr>
        <p:spPr>
          <a:xfrm>
            <a:off x="4312664" y="6421994"/>
            <a:ext cx="317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Idea Flowchart [1-4]</a:t>
            </a:r>
          </a:p>
        </p:txBody>
      </p:sp>
    </p:spTree>
    <p:extLst>
      <p:ext uri="{BB962C8B-B14F-4D97-AF65-F5344CB8AC3E}">
        <p14:creationId xmlns:p14="http://schemas.microsoft.com/office/powerpoint/2010/main" val="3488937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85FEA7-255F-E8FD-5E1F-6826252A5488}"/>
              </a:ext>
            </a:extLst>
          </p:cNvPr>
          <p:cNvSpPr/>
          <p:nvPr/>
        </p:nvSpPr>
        <p:spPr>
          <a:xfrm>
            <a:off x="136186" y="1945532"/>
            <a:ext cx="11858017" cy="34630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4DA6B-24CD-D00D-6CA1-5153C329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testRecursive.txt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349B1C-C284-1BA6-9EAE-4ADD0EA1B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237" y="2125225"/>
            <a:ext cx="5661993" cy="29473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DDF30-6225-2151-A1D2-C5001DB3E2D4}"/>
              </a:ext>
            </a:extLst>
          </p:cNvPr>
          <p:cNvSpPr txBox="1"/>
          <p:nvPr/>
        </p:nvSpPr>
        <p:spPr>
          <a:xfrm>
            <a:off x="3744029" y="5663423"/>
            <a:ext cx="4692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16: Portion of Generated C++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F6CE5D-497A-6709-C6F7-C50DB7F4A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281" y="2125225"/>
            <a:ext cx="5816787" cy="294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6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8C8A-AC42-9DAD-C03E-0537953FE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Port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7D18AA-DF51-6B8D-9AF5-377B529C77B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Header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8CAF403-4D60-2A08-D8FC-22F51B4A0B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Testbench File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2BBACF-41F9-28B1-192C-CBD04931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329" y="2423169"/>
            <a:ext cx="5729756" cy="16579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2AAA05-2057-0CB2-E489-387DB680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21" y="3400799"/>
            <a:ext cx="3591426" cy="5334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8B5BE4-7C0E-C902-525D-3BEE55F65CE5}"/>
              </a:ext>
            </a:extLst>
          </p:cNvPr>
          <p:cNvSpPr txBox="1"/>
          <p:nvPr/>
        </p:nvSpPr>
        <p:spPr>
          <a:xfrm>
            <a:off x="1020724" y="4887226"/>
            <a:ext cx="328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17: Vitis Testbench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9CFD29-AB12-D3C4-77E8-873B3234BC67}"/>
              </a:ext>
            </a:extLst>
          </p:cNvPr>
          <p:cNvSpPr txBox="1"/>
          <p:nvPr/>
        </p:nvSpPr>
        <p:spPr>
          <a:xfrm>
            <a:off x="7021025" y="4944386"/>
            <a:ext cx="279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18: Vitis Header File</a:t>
            </a:r>
          </a:p>
        </p:txBody>
      </p:sp>
    </p:spTree>
    <p:extLst>
      <p:ext uri="{BB962C8B-B14F-4D97-AF65-F5344CB8AC3E}">
        <p14:creationId xmlns:p14="http://schemas.microsoft.com/office/powerpoint/2010/main" val="21233752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AC86008-709C-EFD9-F683-0A3B13094AF1}"/>
              </a:ext>
            </a:extLst>
          </p:cNvPr>
          <p:cNvSpPr/>
          <p:nvPr/>
        </p:nvSpPr>
        <p:spPr>
          <a:xfrm>
            <a:off x="1619250" y="1390650"/>
            <a:ext cx="8229600" cy="490537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B2E9A-0F92-76FC-7444-641918C0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 Updates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8522AC-2D54-EBAD-9C48-52C22F50FA17}"/>
              </a:ext>
            </a:extLst>
          </p:cNvPr>
          <p:cNvGrpSpPr/>
          <p:nvPr/>
        </p:nvGrpSpPr>
        <p:grpSpPr>
          <a:xfrm>
            <a:off x="1747837" y="1479946"/>
            <a:ext cx="8020050" cy="4745832"/>
            <a:chOff x="1747837" y="1318021"/>
            <a:chExt cx="8020050" cy="474583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6AEAF8E-BC7A-03AD-13DB-30FF7141A98D}"/>
                </a:ext>
              </a:extLst>
            </p:cNvPr>
            <p:cNvSpPr/>
            <p:nvPr/>
          </p:nvSpPr>
          <p:spPr>
            <a:xfrm>
              <a:off x="1747837" y="3121818"/>
              <a:ext cx="2228850" cy="11334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Vec4f albedo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1C5997-17E1-0195-FE40-10B4D0279D88}"/>
                </a:ext>
              </a:extLst>
            </p:cNvPr>
            <p:cNvGrpSpPr/>
            <p:nvPr/>
          </p:nvGrpSpPr>
          <p:grpSpPr>
            <a:xfrm>
              <a:off x="7539037" y="1318021"/>
              <a:ext cx="2228850" cy="4745832"/>
              <a:chOff x="6176962" y="902097"/>
              <a:chExt cx="2228850" cy="474583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258AB6D-C09C-B618-2D58-0EA228A8605C}"/>
                  </a:ext>
                </a:extLst>
              </p:cNvPr>
              <p:cNvSpPr/>
              <p:nvPr/>
            </p:nvSpPr>
            <p:spPr>
              <a:xfrm>
                <a:off x="6176962" y="4514454"/>
                <a:ext cx="2228850" cy="11334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float </a:t>
                </a:r>
                <a:r>
                  <a:rPr lang="en-US" dirty="0" err="1"/>
                  <a:t>albedoW</a:t>
                </a:r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D0FBB93-5398-4BD6-2AD2-54A9F8344C5C}"/>
                  </a:ext>
                </a:extLst>
              </p:cNvPr>
              <p:cNvSpPr/>
              <p:nvPr/>
            </p:nvSpPr>
            <p:spPr>
              <a:xfrm>
                <a:off x="6176962" y="3308747"/>
                <a:ext cx="2228850" cy="11334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float </a:t>
                </a:r>
                <a:r>
                  <a:rPr lang="en-US" dirty="0" err="1"/>
                  <a:t>albedoZ</a:t>
                </a:r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5AA5D9-1FDA-9FF5-318A-0DEC6260E180}"/>
                  </a:ext>
                </a:extLst>
              </p:cNvPr>
              <p:cNvSpPr/>
              <p:nvPr/>
            </p:nvSpPr>
            <p:spPr>
              <a:xfrm>
                <a:off x="6176962" y="2103040"/>
                <a:ext cx="2228850" cy="11334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float </a:t>
                </a:r>
                <a:r>
                  <a:rPr lang="en-US" dirty="0" err="1"/>
                  <a:t>albedoY</a:t>
                </a:r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700567-9E77-7614-4EC5-E49EB8316D88}"/>
                  </a:ext>
                </a:extLst>
              </p:cNvPr>
              <p:cNvSpPr/>
              <p:nvPr/>
            </p:nvSpPr>
            <p:spPr>
              <a:xfrm>
                <a:off x="6176962" y="902097"/>
                <a:ext cx="2228850" cy="113347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float </a:t>
                </a:r>
                <a:r>
                  <a:rPr lang="en-US" dirty="0" err="1"/>
                  <a:t>albedoX</a:t>
                </a:r>
                <a:endParaRPr lang="en-US" dirty="0"/>
              </a:p>
            </p:txBody>
          </p: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6D0F8DB-3710-EE25-DC00-F63487ED19AD}"/>
                </a:ext>
              </a:extLst>
            </p:cNvPr>
            <p:cNvCxnSpPr>
              <a:stCxn id="4" idx="3"/>
              <a:endCxn id="8" idx="1"/>
            </p:cNvCxnSpPr>
            <p:nvPr/>
          </p:nvCxnSpPr>
          <p:spPr>
            <a:xfrm flipV="1">
              <a:off x="3976687" y="1884759"/>
              <a:ext cx="3562350" cy="180379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42C518F-463D-154D-F6ED-77C94E180FA7}"/>
                </a:ext>
              </a:extLst>
            </p:cNvPr>
            <p:cNvCxnSpPr>
              <a:stCxn id="4" idx="3"/>
              <a:endCxn id="7" idx="1"/>
            </p:cNvCxnSpPr>
            <p:nvPr/>
          </p:nvCxnSpPr>
          <p:spPr>
            <a:xfrm flipV="1">
              <a:off x="3976687" y="3085702"/>
              <a:ext cx="3562350" cy="6028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4384482-A6C8-70BE-F321-ED91647A14D8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3976687" y="3688556"/>
              <a:ext cx="3562350" cy="6028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8192BA3-8E58-B957-98A6-1675F1A6DC8F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3976687" y="3688556"/>
              <a:ext cx="3562350" cy="180856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3E6546-D61F-ABBE-42CC-E2588D89C66B}"/>
              </a:ext>
            </a:extLst>
          </p:cNvPr>
          <p:cNvSpPr txBox="1"/>
          <p:nvPr/>
        </p:nvSpPr>
        <p:spPr>
          <a:xfrm>
            <a:off x="4697818" y="6412785"/>
            <a:ext cx="279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Struct Revisions</a:t>
            </a:r>
          </a:p>
        </p:txBody>
      </p:sp>
    </p:spTree>
    <p:extLst>
      <p:ext uri="{BB962C8B-B14F-4D97-AF65-F5344CB8AC3E}">
        <p14:creationId xmlns:p14="http://schemas.microsoft.com/office/powerpoint/2010/main" val="2842921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471D8B-18E5-AF40-1B00-8492AEAAF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" y="3160390"/>
            <a:ext cx="11134725" cy="16818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90AB1F-A7A1-97CE-20D1-7DEF5293E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2B8A7-1D20-9AB7-266A-280C13D8E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Vec3f from “</a:t>
            </a:r>
            <a:r>
              <a:rPr lang="en-US" dirty="0" err="1"/>
              <a:t>geometry.h</a:t>
            </a:r>
            <a:r>
              <a:rPr lang="en-US" dirty="0"/>
              <a:t>” had issues</a:t>
            </a:r>
          </a:p>
          <a:p>
            <a:pPr lvl="1"/>
            <a:r>
              <a:rPr lang="en-US" dirty="0"/>
              <a:t>Considered double pointer inside of structs</a:t>
            </a:r>
          </a:p>
          <a:p>
            <a:pPr lvl="1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0C4B9-A8A9-145E-E529-E1E74D844982}"/>
              </a:ext>
            </a:extLst>
          </p:cNvPr>
          <p:cNvSpPr txBox="1"/>
          <p:nvPr/>
        </p:nvSpPr>
        <p:spPr>
          <a:xfrm>
            <a:off x="4221125" y="5140248"/>
            <a:ext cx="332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19: </a:t>
            </a:r>
            <a:r>
              <a:rPr lang="en-US" dirty="0" err="1"/>
              <a:t>tinyraytracer</a:t>
            </a:r>
            <a:r>
              <a:rPr lang="en-US" dirty="0"/>
              <a:t> Macros</a:t>
            </a:r>
          </a:p>
        </p:txBody>
      </p:sp>
    </p:spTree>
    <p:extLst>
      <p:ext uri="{BB962C8B-B14F-4D97-AF65-F5344CB8AC3E}">
        <p14:creationId xmlns:p14="http://schemas.microsoft.com/office/powerpoint/2010/main" val="2173659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5312-9F6E-042C-697C-702E7876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Pragmas Used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E7BF43-D038-9A54-3AFD-E10AB888C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23965"/>
              </p:ext>
            </p:extLst>
          </p:nvPr>
        </p:nvGraphicFramePr>
        <p:xfrm>
          <a:off x="947736" y="2047240"/>
          <a:ext cx="1029652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192">
                  <a:extLst>
                    <a:ext uri="{9D8B030D-6E8A-4147-A177-3AD203B41FA5}">
                      <a16:colId xmlns:a16="http://schemas.microsoft.com/office/drawing/2014/main" val="716871180"/>
                    </a:ext>
                  </a:extLst>
                </a:gridCol>
                <a:gridCol w="1626984">
                  <a:extLst>
                    <a:ext uri="{9D8B030D-6E8A-4147-A177-3AD203B41FA5}">
                      <a16:colId xmlns:a16="http://schemas.microsoft.com/office/drawing/2014/main" val="4139417798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2979578709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1775956370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3536629067"/>
                    </a:ext>
                  </a:extLst>
                </a:gridCol>
                <a:gridCol w="1716088">
                  <a:extLst>
                    <a:ext uri="{9D8B030D-6E8A-4147-A177-3AD203B41FA5}">
                      <a16:colId xmlns:a16="http://schemas.microsoft.com/office/drawing/2014/main" val="36766058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490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BIND_OP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sqrt_k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fsqrt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56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50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FUNCTION_ INSTANTIATE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84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PIPELINE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886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LOOP_FLATTEN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35964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1067DB-3290-19C8-2F5C-C78DBBC2B9C7}"/>
              </a:ext>
            </a:extLst>
          </p:cNvPr>
          <p:cNvSpPr txBox="1"/>
          <p:nvPr/>
        </p:nvSpPr>
        <p:spPr>
          <a:xfrm>
            <a:off x="4091763" y="5071730"/>
            <a:ext cx="400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Table 2: Pragmas and their Parameters </a:t>
            </a:r>
          </a:p>
        </p:txBody>
      </p:sp>
    </p:spTree>
    <p:extLst>
      <p:ext uri="{BB962C8B-B14F-4D97-AF65-F5344CB8AC3E}">
        <p14:creationId xmlns:p14="http://schemas.microsoft.com/office/powerpoint/2010/main" val="3300831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992F-EA3A-76E6-4CD2-CDE05518F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C98F18-4F36-D0B4-243C-A54450BA3D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612" b="-436"/>
          <a:stretch/>
        </p:blipFill>
        <p:spPr>
          <a:xfrm>
            <a:off x="6500037" y="494506"/>
            <a:ext cx="4852175" cy="58689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C19567-0295-BC5E-FAC8-83D4491A2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Normal image too big for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Cannot write to output file on board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0F35B-9C5F-449F-CCB4-1DE5D5B75850}"/>
              </a:ext>
            </a:extLst>
          </p:cNvPr>
          <p:cNvSpPr txBox="1"/>
          <p:nvPr/>
        </p:nvSpPr>
        <p:spPr>
          <a:xfrm>
            <a:off x="7267445" y="6363494"/>
            <a:ext cx="3317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20: Memory Size Error</a:t>
            </a:r>
          </a:p>
        </p:txBody>
      </p:sp>
    </p:spTree>
    <p:extLst>
      <p:ext uri="{BB962C8B-B14F-4D97-AF65-F5344CB8AC3E}">
        <p14:creationId xmlns:p14="http://schemas.microsoft.com/office/powerpoint/2010/main" val="2984401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0D3214D-E889-4204-DA8E-021E55C48812}"/>
              </a:ext>
            </a:extLst>
          </p:cNvPr>
          <p:cNvSpPr/>
          <p:nvPr/>
        </p:nvSpPr>
        <p:spPr>
          <a:xfrm>
            <a:off x="5068186" y="251188"/>
            <a:ext cx="4253023" cy="6461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CA825F-F05F-98A1-E800-7894BC29A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Pins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3BF22B-0AEE-2DD2-DA92-0B456627AA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293356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Had to write constraints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Including values (upper portion)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And pins (lower portion)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B569A5-4435-0347-E2ED-1B49457A4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825" y="397998"/>
            <a:ext cx="4020697" cy="30262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BCADF-DAB5-E254-78F0-FA779CB0D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825" y="3433764"/>
            <a:ext cx="4020697" cy="31778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CE80BC-A75F-EE35-1FBA-5B699F3C4923}"/>
              </a:ext>
            </a:extLst>
          </p:cNvPr>
          <p:cNvSpPr txBox="1"/>
          <p:nvPr/>
        </p:nvSpPr>
        <p:spPr>
          <a:xfrm>
            <a:off x="9512596" y="2962572"/>
            <a:ext cx="253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20: Setting Values Inside Constraint File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748FD3-3030-6975-AC54-1EBCE4E9D9CC}"/>
              </a:ext>
            </a:extLst>
          </p:cNvPr>
          <p:cNvSpPr/>
          <p:nvPr/>
        </p:nvSpPr>
        <p:spPr>
          <a:xfrm>
            <a:off x="5191825" y="5309191"/>
            <a:ext cx="4020696" cy="1311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6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DB3C9A-6097-39F4-2B5D-10C8B623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Bitstream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38A68F06-65D3-1C9E-1557-66DB95BB3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7747"/>
            <a:ext cx="10515600" cy="21870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D29365-044F-8C99-EE0F-02824183C62C}"/>
              </a:ext>
            </a:extLst>
          </p:cNvPr>
          <p:cNvSpPr txBox="1"/>
          <p:nvPr/>
        </p:nvSpPr>
        <p:spPr>
          <a:xfrm>
            <a:off x="3727315" y="5340485"/>
            <a:ext cx="473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21: Connecting </a:t>
            </a:r>
            <a:r>
              <a:rPr lang="en-US" dirty="0" err="1"/>
              <a:t>Bitsrteam</a:t>
            </a:r>
            <a:r>
              <a:rPr lang="en-US" dirty="0"/>
              <a:t> to Hardware</a:t>
            </a:r>
          </a:p>
        </p:txBody>
      </p:sp>
    </p:spTree>
    <p:extLst>
      <p:ext uri="{BB962C8B-B14F-4D97-AF65-F5344CB8AC3E}">
        <p14:creationId xmlns:p14="http://schemas.microsoft.com/office/powerpoint/2010/main" val="201917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D751-EC9A-797B-A08F-85247D23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349FE-F0C7-DF72-2CF2-9528F101E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for more / new objects</a:t>
            </a:r>
          </a:p>
          <a:p>
            <a:r>
              <a:rPr lang="en-US" dirty="0"/>
              <a:t>Further optimize Vitis (more pragmas and increase memory)</a:t>
            </a:r>
          </a:p>
          <a:p>
            <a:r>
              <a:rPr lang="en-US" dirty="0"/>
              <a:t>Update ray tracer to work in real time</a:t>
            </a:r>
          </a:p>
          <a:p>
            <a:r>
              <a:rPr lang="en-US" dirty="0"/>
              <a:t>Automate more tasks</a:t>
            </a:r>
          </a:p>
          <a:p>
            <a:r>
              <a:rPr lang="en-US" dirty="0"/>
              <a:t>Find .</a:t>
            </a:r>
            <a:r>
              <a:rPr lang="en-US" dirty="0" err="1"/>
              <a:t>hwh</a:t>
            </a:r>
            <a:r>
              <a:rPr lang="en-US" dirty="0"/>
              <a:t> file to implement on board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34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D73D-CA21-8BCC-489D-9E48505E8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4C13-8F57-ADCF-1368-D234B3D5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marR="4572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[1]: “C++ Logo Image PNG Transparent Background, Free Download #28389 -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FreeIconsPNG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freeiconspng.com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2"/>
              </a:rPr>
              <a:t>https://www.freeiconspng.com/img/28389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marR="4572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[2]: “Vitis HLS,”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Xilinx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2023. https://www.xilinx.com/products/design-tools/vitis/vitis-hls.html</a:t>
            </a:r>
          </a:p>
          <a:p>
            <a:pPr marL="0" marR="4572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‌[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]: “[Icon Request]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Vivado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Design Suite · Issue #1615 ·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PapirusDevelopmentTeam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papirus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-icon-theme,”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GitHub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https://github.com/PapirusDevelopmentTeam/papirus-icon-theme/issues/1615</a:t>
            </a:r>
          </a:p>
          <a:p>
            <a:pPr marL="0" marR="45720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‌[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4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]: 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Notebookcheck.net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2024. https://www.notebookcheck.net/fileadmin/Notebooks/News/_nc3/01_pynq_z2.jpg </a:t>
            </a:r>
          </a:p>
          <a:p>
            <a:pPr marL="0" marR="4572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[5]: “FPGA Fundamentals: Basics of Field-Programmable Gate Arrays,”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www.ni.com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3"/>
              </a:rPr>
              <a:t>https://www.ni.com/en/shop/electronic-test-instrumentation/add-ons-for-electronic-test-and-instrumentation/what-is-labview-fpga-module/fpga-fundamentals.html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457200" indent="0">
              <a:buNone/>
            </a:pPr>
            <a:r>
              <a:rPr lang="en-US" dirty="0"/>
              <a:t>[6]: P. </a:t>
            </a:r>
            <a:r>
              <a:rPr lang="en-US" dirty="0" err="1"/>
              <a:t>Coussy</a:t>
            </a:r>
            <a:r>
              <a:rPr lang="en-US" dirty="0"/>
              <a:t>, D. D. </a:t>
            </a:r>
            <a:r>
              <a:rPr lang="en-US" dirty="0" err="1"/>
              <a:t>Gajski</a:t>
            </a:r>
            <a:r>
              <a:rPr lang="en-US" dirty="0"/>
              <a:t>, M. Meredith and A. </a:t>
            </a:r>
            <a:r>
              <a:rPr lang="en-US" dirty="0" err="1"/>
              <a:t>Takach</a:t>
            </a:r>
            <a:r>
              <a:rPr lang="en-US" dirty="0"/>
              <a:t>, "An Introduction to High-Level Synthesis," in IEEE Design &amp; Test of Computers, vol. 26, no. 4, pp. 8-17, July-Aug. 2009, </a:t>
            </a:r>
            <a:r>
              <a:rPr lang="en-US" dirty="0" err="1"/>
              <a:t>doi</a:t>
            </a:r>
            <a:r>
              <a:rPr lang="en-US" dirty="0"/>
              <a:t>: 10.1109/MDT.2009.69.</a:t>
            </a:r>
          </a:p>
          <a:p>
            <a:pPr marL="0" marR="457200" indent="0">
              <a:buNone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[7]: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Nvidia, “Ray Tracing,”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NVIDIA Developer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Aug. 14, 2018.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4"/>
              </a:rPr>
              <a:t>https://developer.nvidia.com/discover/ray-tracing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marR="45720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[8]: “Ray Tracing Essentials Part 2: Rasterization versus Ray Tracing,” </a:t>
            </a:r>
            <a:r>
              <a:rPr lang="en-US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www.youtube.com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hlinkClick r:id="rId5"/>
              </a:rPr>
              <a:t>https://www.youtube.com/watch?v=ynCxnR1i0QY&amp;list=PL5B692fm6--sgm8Uiava0IIvUojjFOCSR&amp;index=2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3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9FF86-B59D-3163-BB07-F65B6086A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Programmable Gate Arrays (FPGAs)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B254B5F-E852-0433-14DF-0A7660740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 Unicode MS"/>
              </a:rPr>
              <a:t>xc7z020clg400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C1BAD0-E71A-0B41-BF34-52EC6C9AB449}"/>
              </a:ext>
            </a:extLst>
          </p:cNvPr>
          <p:cNvGrpSpPr/>
          <p:nvPr/>
        </p:nvGrpSpPr>
        <p:grpSpPr>
          <a:xfrm>
            <a:off x="2958039" y="1998921"/>
            <a:ext cx="6580722" cy="4024740"/>
            <a:chOff x="2958039" y="1998921"/>
            <a:chExt cx="6580722" cy="402474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B7B231-424C-65BD-E214-6EE4541E5E28}"/>
                </a:ext>
              </a:extLst>
            </p:cNvPr>
            <p:cNvSpPr/>
            <p:nvPr/>
          </p:nvSpPr>
          <p:spPr>
            <a:xfrm>
              <a:off x="2958039" y="1998921"/>
              <a:ext cx="6580722" cy="402474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4">
              <a:extLst>
                <a:ext uri="{FF2B5EF4-FFF2-40B4-BE49-F238E27FC236}">
                  <a16:creationId xmlns:a16="http://schemas.microsoft.com/office/drawing/2014/main" id="{8AEA325E-151C-0388-E73B-F895863ABE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050" y="2206826"/>
              <a:ext cx="5933400" cy="3632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70B39E5-DFCD-B3D7-3EC8-E4DE1B0BF6AA}"/>
              </a:ext>
            </a:extLst>
          </p:cNvPr>
          <p:cNvSpPr txBox="1"/>
          <p:nvPr/>
        </p:nvSpPr>
        <p:spPr>
          <a:xfrm>
            <a:off x="4463902" y="6308209"/>
            <a:ext cx="3264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1: </a:t>
            </a:r>
            <a:r>
              <a:rPr lang="en-US" dirty="0" err="1"/>
              <a:t>Pynq</a:t>
            </a:r>
            <a:r>
              <a:rPr lang="en-US" dirty="0"/>
              <a:t> Z2 Hardware [4]</a:t>
            </a:r>
          </a:p>
        </p:txBody>
      </p:sp>
    </p:spTree>
    <p:extLst>
      <p:ext uri="{BB962C8B-B14F-4D97-AF65-F5344CB8AC3E}">
        <p14:creationId xmlns:p14="http://schemas.microsoft.com/office/powerpoint/2010/main" val="2025383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3CF2-D808-760D-73F5-ECEBF4707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3BFF-6F21-3964-B496-72CB2979C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Dr. Richard </a:t>
            </a:r>
            <a:r>
              <a:rPr lang="en-US" dirty="0" err="1"/>
              <a:t>Veras</a:t>
            </a:r>
            <a:endParaRPr lang="en-US" dirty="0"/>
          </a:p>
          <a:p>
            <a:r>
              <a:rPr lang="en-US" dirty="0"/>
              <a:t>Moez Khan</a:t>
            </a:r>
          </a:p>
          <a:p>
            <a:r>
              <a:rPr lang="en-US" dirty="0"/>
              <a:t>Dr. Dmitry Sokolov</a:t>
            </a:r>
          </a:p>
          <a:p>
            <a:r>
              <a:rPr lang="en-US" dirty="0"/>
              <a:t>Mrunal Krishna Sarma </a:t>
            </a:r>
            <a:r>
              <a:rPr lang="en-US" dirty="0" err="1"/>
              <a:t>Aryasomayajula</a:t>
            </a:r>
            <a:endParaRPr lang="en-US" dirty="0"/>
          </a:p>
          <a:p>
            <a:endParaRPr lang="en-US" b="1" i="0" dirty="0"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8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28B74-4F82-8A4A-6073-AA1CFE1BD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127967-79F6-D242-6236-E44D3FC04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2D9567-6D59-2986-0FA0-D72734EA5CB0}"/>
              </a:ext>
            </a:extLst>
          </p:cNvPr>
          <p:cNvSpPr/>
          <p:nvPr/>
        </p:nvSpPr>
        <p:spPr>
          <a:xfrm>
            <a:off x="4772025" y="1159500"/>
            <a:ext cx="7115454" cy="401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726C38D-4ED1-A896-E572-3030FDF8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Hardware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A79B-9A21-6C7C-7A5C-9FE4B488F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Flip Flops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Lookup Tables (LUTs)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Multipliers and DSP Slices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Block RAM (BRAM)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C65692-536B-C6BC-5FA9-6083CDAFE2A9}"/>
              </a:ext>
            </a:extLst>
          </p:cNvPr>
          <p:cNvSpPr txBox="1"/>
          <p:nvPr/>
        </p:nvSpPr>
        <p:spPr>
          <a:xfrm>
            <a:off x="6056578" y="5953477"/>
            <a:ext cx="442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2: FPGA Component Architecture [5]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EDDCDE-889D-D88A-1823-305823EA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013" y="1329410"/>
            <a:ext cx="6865015" cy="367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D7D4-32D7-D970-C21A-8E140D35A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07" y="457200"/>
            <a:ext cx="4565019" cy="610763"/>
          </a:xfrm>
        </p:spPr>
        <p:txBody>
          <a:bodyPr/>
          <a:lstStyle/>
          <a:p>
            <a:r>
              <a:rPr lang="en-US" dirty="0"/>
              <a:t>High Level Synthesis (HLS)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A675410-FC81-6C1A-F2A9-C6B60FECCF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" t="-247" r="-148" b="5804"/>
          <a:stretch/>
        </p:blipFill>
        <p:spPr>
          <a:xfrm>
            <a:off x="3696167" y="1067963"/>
            <a:ext cx="4799666" cy="52649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BFEA3B-9491-1713-26FE-82D9CC7C3C55}"/>
              </a:ext>
            </a:extLst>
          </p:cNvPr>
          <p:cNvSpPr txBox="1"/>
          <p:nvPr/>
        </p:nvSpPr>
        <p:spPr>
          <a:xfrm>
            <a:off x="4050082" y="6332873"/>
            <a:ext cx="409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3: High Level Synthesis Steps [6]</a:t>
            </a:r>
          </a:p>
        </p:txBody>
      </p:sp>
    </p:spTree>
    <p:extLst>
      <p:ext uri="{BB962C8B-B14F-4D97-AF65-F5344CB8AC3E}">
        <p14:creationId xmlns:p14="http://schemas.microsoft.com/office/powerpoint/2010/main" val="291886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8889A7-9D6A-C6A3-4A4D-552E7792FC4A}"/>
              </a:ext>
            </a:extLst>
          </p:cNvPr>
          <p:cNvSpPr/>
          <p:nvPr/>
        </p:nvSpPr>
        <p:spPr>
          <a:xfrm>
            <a:off x="1754371" y="2179674"/>
            <a:ext cx="8229600" cy="28383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1BE5F-1256-CCF1-6393-679446E2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 Tools</a:t>
            </a:r>
          </a:p>
        </p:txBody>
      </p:sp>
      <p:pic>
        <p:nvPicPr>
          <p:cNvPr id="3074" name="Picture 2" descr="Xilinx Vitis HLS introduction - imperix">
            <a:extLst>
              <a:ext uri="{FF2B5EF4-FFF2-40B4-BE49-F238E27FC236}">
                <a16:creationId xmlns:a16="http://schemas.microsoft.com/office/drawing/2014/main" id="{88CB5B1B-35D1-9868-F4F6-0B3BDA82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85" y="2475758"/>
            <a:ext cx="3269955" cy="217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[Icon Request] Vivado Design Suite · Issue #1615 ...">
            <a:extLst>
              <a:ext uri="{FF2B5EF4-FFF2-40B4-BE49-F238E27FC236}">
                <a16:creationId xmlns:a16="http://schemas.microsoft.com/office/drawing/2014/main" id="{AA9B90B9-D87A-2FF9-E84C-E8544054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097" y="2475758"/>
            <a:ext cx="2182333" cy="21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10680-1DB9-2254-89C1-606934875525}"/>
              </a:ext>
            </a:extLst>
          </p:cNvPr>
          <p:cNvSpPr txBox="1"/>
          <p:nvPr/>
        </p:nvSpPr>
        <p:spPr>
          <a:xfrm>
            <a:off x="4178595" y="5507000"/>
            <a:ext cx="338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4: AMDs HLS Suite [2,3]</a:t>
            </a:r>
          </a:p>
        </p:txBody>
      </p:sp>
    </p:spTree>
    <p:extLst>
      <p:ext uri="{BB962C8B-B14F-4D97-AF65-F5344CB8AC3E}">
        <p14:creationId xmlns:p14="http://schemas.microsoft.com/office/powerpoint/2010/main" val="301314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Rectangle 4120">
            <a:extLst>
              <a:ext uri="{FF2B5EF4-FFF2-40B4-BE49-F238E27FC236}">
                <a16:creationId xmlns:a16="http://schemas.microsoft.com/office/drawing/2014/main" id="{00003E85-25B0-6308-711F-0AE69BC2D16C}"/>
              </a:ext>
            </a:extLst>
          </p:cNvPr>
          <p:cNvSpPr/>
          <p:nvPr/>
        </p:nvSpPr>
        <p:spPr>
          <a:xfrm>
            <a:off x="542260" y="1794716"/>
            <a:ext cx="11376838" cy="43509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E688F-8FAA-C175-D9D8-0C8A3C7E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Vitis and </a:t>
            </a:r>
            <a:r>
              <a:rPr lang="en-US" dirty="0" err="1"/>
              <a:t>Vivado</a:t>
            </a:r>
            <a:r>
              <a:rPr lang="en-US" dirty="0"/>
              <a:t>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5F8E0A-BDE9-15BC-64A3-600FA7830E5A}"/>
              </a:ext>
            </a:extLst>
          </p:cNvPr>
          <p:cNvSpPr/>
          <p:nvPr/>
        </p:nvSpPr>
        <p:spPr>
          <a:xfrm>
            <a:off x="704995" y="2018497"/>
            <a:ext cx="1570535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E3170C-955A-2D60-2439-72B03BDC6656}"/>
              </a:ext>
            </a:extLst>
          </p:cNvPr>
          <p:cNvSpPr/>
          <p:nvPr/>
        </p:nvSpPr>
        <p:spPr>
          <a:xfrm>
            <a:off x="4662055" y="2010284"/>
            <a:ext cx="1570535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C4486C-18ED-3E22-099C-0447BBC24A2F}"/>
              </a:ext>
            </a:extLst>
          </p:cNvPr>
          <p:cNvSpPr/>
          <p:nvPr/>
        </p:nvSpPr>
        <p:spPr>
          <a:xfrm>
            <a:off x="704995" y="3741050"/>
            <a:ext cx="1570535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Vivado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216F8-674C-A08B-BFA4-A92C34389DE5}"/>
              </a:ext>
            </a:extLst>
          </p:cNvPr>
          <p:cNvSpPr/>
          <p:nvPr/>
        </p:nvSpPr>
        <p:spPr>
          <a:xfrm>
            <a:off x="4662327" y="3741050"/>
            <a:ext cx="1570535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Bitstream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30C383-D945-F722-634E-4DA321400E5B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275530" y="2289490"/>
            <a:ext cx="2386525" cy="8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D5FE0A-9F91-89F1-6573-AA2DE7D3F4DB}"/>
              </a:ext>
            </a:extLst>
          </p:cNvPr>
          <p:cNvSpPr txBox="1"/>
          <p:nvPr/>
        </p:nvSpPr>
        <p:spPr>
          <a:xfrm>
            <a:off x="2438981" y="1927754"/>
            <a:ext cx="1354150" cy="36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Optimize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ECEB1-7632-8B8C-AC08-82EE406257CE}"/>
              </a:ext>
            </a:extLst>
          </p:cNvPr>
          <p:cNvSpPr txBox="1"/>
          <p:nvPr/>
        </p:nvSpPr>
        <p:spPr>
          <a:xfrm>
            <a:off x="2196007" y="3695988"/>
            <a:ext cx="255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Simulation  &amp; Synthesis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5BE6A-FCEF-FCB3-8BC3-4D4346DDD792}"/>
              </a:ext>
            </a:extLst>
          </p:cNvPr>
          <p:cNvSpPr txBox="1"/>
          <p:nvPr/>
        </p:nvSpPr>
        <p:spPr>
          <a:xfrm>
            <a:off x="2210842" y="3168636"/>
            <a:ext cx="22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Export RTL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17FA0B-33B7-C930-3D6A-C630BBE1CDD6}"/>
              </a:ext>
            </a:extLst>
          </p:cNvPr>
          <p:cNvSpPr/>
          <p:nvPr/>
        </p:nvSpPr>
        <p:spPr>
          <a:xfrm>
            <a:off x="704995" y="5453115"/>
            <a:ext cx="1675819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Pynq</a:t>
            </a:r>
            <a:r>
              <a:rPr lang="en-US" dirty="0"/>
              <a:t> Interface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54346E-DE57-C334-B12F-34979FD50753}"/>
              </a:ext>
            </a:extLst>
          </p:cNvPr>
          <p:cNvSpPr txBox="1"/>
          <p:nvPr/>
        </p:nvSpPr>
        <p:spPr>
          <a:xfrm>
            <a:off x="1875273" y="2788427"/>
            <a:ext cx="323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Synthesis &amp; Implementation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2F1521-50D8-0861-6231-6840FC3C1CC9}"/>
              </a:ext>
            </a:extLst>
          </p:cNvPr>
          <p:cNvSpPr txBox="1"/>
          <p:nvPr/>
        </p:nvSpPr>
        <p:spPr>
          <a:xfrm>
            <a:off x="2409856" y="4009617"/>
            <a:ext cx="221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 Bitstream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291E043-5905-AE80-B572-29BC332D98ED}"/>
              </a:ext>
            </a:extLst>
          </p:cNvPr>
          <p:cNvSpPr txBox="1"/>
          <p:nvPr/>
        </p:nvSpPr>
        <p:spPr>
          <a:xfrm>
            <a:off x="4621628" y="6229519"/>
            <a:ext cx="3218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AMD Tool Pipeline [2]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6044811-3337-947F-C7B3-116A819782A6}"/>
              </a:ext>
            </a:extLst>
          </p:cNvPr>
          <p:cNvSpPr txBox="1"/>
          <p:nvPr/>
        </p:nvSpPr>
        <p:spPr>
          <a:xfrm>
            <a:off x="2524874" y="5408052"/>
            <a:ext cx="1282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.</a:t>
            </a:r>
            <a:r>
              <a:rPr lang="en-US" dirty="0" err="1"/>
              <a:t>hwh</a:t>
            </a:r>
            <a:r>
              <a:rPr lang="en-US" dirty="0"/>
              <a:t> 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05BFD6-0EB2-345B-0411-D6C9766F26B7}"/>
              </a:ext>
            </a:extLst>
          </p:cNvPr>
          <p:cNvSpPr/>
          <p:nvPr/>
        </p:nvSpPr>
        <p:spPr>
          <a:xfrm>
            <a:off x="4662326" y="5442475"/>
            <a:ext cx="1570535" cy="5584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Board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872F981-9A33-C48E-90BE-DEA98BC71BC5}"/>
              </a:ext>
            </a:extLst>
          </p:cNvPr>
          <p:cNvSpPr txBox="1"/>
          <p:nvPr/>
        </p:nvSpPr>
        <p:spPr>
          <a:xfrm>
            <a:off x="2304468" y="4519416"/>
            <a:ext cx="1675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Jupyter</a:t>
            </a:r>
            <a:endParaRPr lang="en-US" dirty="0"/>
          </a:p>
        </p:txBody>
      </p:sp>
      <p:pic>
        <p:nvPicPr>
          <p:cNvPr id="4098" name="Picture 2" descr="Image result for vitis hls icon">
            <a:extLst>
              <a:ext uri="{FF2B5EF4-FFF2-40B4-BE49-F238E27FC236}">
                <a16:creationId xmlns:a16="http://schemas.microsoft.com/office/drawing/2014/main" id="{F9212D73-1E7F-D869-9D9F-7B25B3C5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812" y="2197178"/>
            <a:ext cx="5387122" cy="33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99" name="Connector: Elbow 4098">
            <a:extLst>
              <a:ext uri="{FF2B5EF4-FFF2-40B4-BE49-F238E27FC236}">
                <a16:creationId xmlns:a16="http://schemas.microsoft.com/office/drawing/2014/main" id="{0FD331F0-E3CD-301D-8197-EE3A7AB9559D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882616" y="1176343"/>
            <a:ext cx="1172354" cy="395706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100">
            <a:extLst>
              <a:ext uri="{FF2B5EF4-FFF2-40B4-BE49-F238E27FC236}">
                <a16:creationId xmlns:a16="http://schemas.microsoft.com/office/drawing/2014/main" id="{4C00C859-A3C7-4F83-C7CD-E60EBC913090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2275530" y="4020256"/>
            <a:ext cx="23867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7" name="Connector: Elbow 4106">
            <a:extLst>
              <a:ext uri="{FF2B5EF4-FFF2-40B4-BE49-F238E27FC236}">
                <a16:creationId xmlns:a16="http://schemas.microsoft.com/office/drawing/2014/main" id="{9B1F4444-535F-7EE0-8898-7ED50186AEE1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 rot="5400000">
            <a:off x="2918424" y="2923943"/>
            <a:ext cx="1153653" cy="39046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9" name="Straight Arrow Connector 4108">
            <a:extLst>
              <a:ext uri="{FF2B5EF4-FFF2-40B4-BE49-F238E27FC236}">
                <a16:creationId xmlns:a16="http://schemas.microsoft.com/office/drawing/2014/main" id="{CE30BCFE-8983-E85D-4CB3-5BC780478837}"/>
              </a:ext>
            </a:extLst>
          </p:cNvPr>
          <p:cNvCxnSpPr>
            <a:stCxn id="23" idx="3"/>
            <a:endCxn id="34" idx="1"/>
          </p:cNvCxnSpPr>
          <p:nvPr/>
        </p:nvCxnSpPr>
        <p:spPr>
          <a:xfrm flipV="1">
            <a:off x="2380814" y="5721681"/>
            <a:ext cx="2281512" cy="10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4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85BB478-BB49-6039-501A-9C33871AA9FD}"/>
              </a:ext>
            </a:extLst>
          </p:cNvPr>
          <p:cNvSpPr/>
          <p:nvPr/>
        </p:nvSpPr>
        <p:spPr>
          <a:xfrm>
            <a:off x="4625163" y="776177"/>
            <a:ext cx="7389628" cy="52205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014E5-97F1-D2BD-5CEF-94C2D3C7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A8C06-7A68-FCC7-9F74-458CFDE1D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fidelity rendering technique [4]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F61F06-D81F-5E47-6969-C52ABFDFE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037" y="1257300"/>
            <a:ext cx="7039364" cy="4370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27194-BF73-E66F-234E-4CFDCF9DD918}"/>
              </a:ext>
            </a:extLst>
          </p:cNvPr>
          <p:cNvSpPr txBox="1"/>
          <p:nvPr/>
        </p:nvSpPr>
        <p:spPr>
          <a:xfrm>
            <a:off x="6351940" y="6078882"/>
            <a:ext cx="383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5: Definition of Ray Tracing [7]</a:t>
            </a:r>
          </a:p>
        </p:txBody>
      </p:sp>
    </p:spTree>
    <p:extLst>
      <p:ext uri="{BB962C8B-B14F-4D97-AF65-F5344CB8AC3E}">
        <p14:creationId xmlns:p14="http://schemas.microsoft.com/office/powerpoint/2010/main" val="192032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54F8C5F-CBA8-81AE-B5C0-B6D3F930FBA9}"/>
              </a:ext>
            </a:extLst>
          </p:cNvPr>
          <p:cNvSpPr/>
          <p:nvPr/>
        </p:nvSpPr>
        <p:spPr>
          <a:xfrm>
            <a:off x="838200" y="1307805"/>
            <a:ext cx="10515600" cy="46795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5D921-DE58-D443-AE61-96855E65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Ray Tracing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8E73D-16EF-6AED-23D2-89C54386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81" y="1464695"/>
            <a:ext cx="8450638" cy="42885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5478FF-686C-4B81-06AB-5C8EAFA650E8}"/>
              </a:ext>
            </a:extLst>
          </p:cNvPr>
          <p:cNvSpPr txBox="1"/>
          <p:nvPr/>
        </p:nvSpPr>
        <p:spPr>
          <a:xfrm>
            <a:off x="3817562" y="5987400"/>
            <a:ext cx="455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6: Differing Rendering Techniques [8]</a:t>
            </a:r>
          </a:p>
        </p:txBody>
      </p:sp>
    </p:spTree>
    <p:extLst>
      <p:ext uri="{BB962C8B-B14F-4D97-AF65-F5344CB8AC3E}">
        <p14:creationId xmlns:p14="http://schemas.microsoft.com/office/powerpoint/2010/main" val="113641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14533</TotalTime>
  <Words>1689</Words>
  <Application>Microsoft Office PowerPoint</Application>
  <PresentationFormat>Widescreen</PresentationFormat>
  <Paragraphs>237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Aptos Display</vt:lpstr>
      <vt:lpstr>Arial</vt:lpstr>
      <vt:lpstr>Arial Unicode MS</vt:lpstr>
      <vt:lpstr>Calibri</vt:lpstr>
      <vt:lpstr>Segoe UI</vt:lpstr>
      <vt:lpstr>Office Theme</vt:lpstr>
      <vt:lpstr>Relieving the GPU: Creating a Hardware-Based Ray Tracer </vt:lpstr>
      <vt:lpstr>Idea</vt:lpstr>
      <vt:lpstr>Field Programmable Gate Arrays (FPGAs)</vt:lpstr>
      <vt:lpstr>FPGA Hardware Components</vt:lpstr>
      <vt:lpstr>High Level Synthesis (HLS)</vt:lpstr>
      <vt:lpstr>AMD Tools</vt:lpstr>
      <vt:lpstr>Vitis and Vivado Pipeline</vt:lpstr>
      <vt:lpstr>Ray Tracing</vt:lpstr>
      <vt:lpstr>Alternatives to Ray Tracing</vt:lpstr>
      <vt:lpstr>Development Plan</vt:lpstr>
      <vt:lpstr>Original Code (cast_ray)</vt:lpstr>
      <vt:lpstr>Original Code (render)</vt:lpstr>
      <vt:lpstr>Recursive Ray Tracing Example</vt:lpstr>
      <vt:lpstr>Recursive Outputs of Varying Depths</vt:lpstr>
      <vt:lpstr>Understand Recursive</vt:lpstr>
      <vt:lpstr>Debug Process</vt:lpstr>
      <vt:lpstr>Linearize the Tree Structure</vt:lpstr>
      <vt:lpstr>Create Working Serialized Ray Tracing</vt:lpstr>
      <vt:lpstr>Unrecursivefy.py</vt:lpstr>
      <vt:lpstr>testRecursive.txt </vt:lpstr>
      <vt:lpstr>Begin Port</vt:lpstr>
      <vt:lpstr>Struct Updates</vt:lpstr>
      <vt:lpstr>Macros</vt:lpstr>
      <vt:lpstr>Pragmas Used</vt:lpstr>
      <vt:lpstr>Memory</vt:lpstr>
      <vt:lpstr>Setting Pins</vt:lpstr>
      <vt:lpstr>Generated Bitstream</vt:lpstr>
      <vt:lpstr>Future Work</vt:lpstr>
      <vt:lpstr>References</vt:lpstr>
      <vt:lpstr>Special Thanks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 Tracing Hardware</dc:title>
  <dc:creator>Smoot, Aiden P.</dc:creator>
  <cp:lastModifiedBy>Smoot, Aiden P.</cp:lastModifiedBy>
  <cp:revision>4</cp:revision>
  <dcterms:created xsi:type="dcterms:W3CDTF">2024-04-04T19:47:11Z</dcterms:created>
  <dcterms:modified xsi:type="dcterms:W3CDTF">2024-04-16T21:37:58Z</dcterms:modified>
</cp:coreProperties>
</file>